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3"/>
  </p:notesMasterIdLst>
  <p:sldIdLst>
    <p:sldId id="264" r:id="rId3"/>
    <p:sldId id="265" r:id="rId4"/>
    <p:sldId id="270" r:id="rId5"/>
    <p:sldId id="258" r:id="rId6"/>
    <p:sldId id="266" r:id="rId7"/>
    <p:sldId id="267" r:id="rId8"/>
    <p:sldId id="256" r:id="rId9"/>
    <p:sldId id="269" r:id="rId10"/>
    <p:sldId id="268"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5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AFA5A0"/>
              </a:solidFill>
              <a:effectLst/>
            </c:spPr>
            <c:extLst>
              <c:ext xmlns:c16="http://schemas.microsoft.com/office/drawing/2014/chart" uri="{C3380CC4-5D6E-409C-BE32-E72D297353CC}">
                <c16:uniqueId val="{00000001-7C33-44F2-915A-40F1EEB6F64D}"/>
              </c:ext>
            </c:extLst>
          </c:dPt>
          <c:dPt>
            <c:idx val="1"/>
            <c:bubble3D val="0"/>
            <c:spPr>
              <a:solidFill>
                <a:srgbClr val="F0F0F0"/>
              </a:solidFill>
              <a:effectLst/>
            </c:spPr>
            <c:extLst>
              <c:ext xmlns:c16="http://schemas.microsoft.com/office/drawing/2014/chart" uri="{C3380CC4-5D6E-409C-BE32-E72D297353CC}">
                <c16:uniqueId val="{00000003-7C33-44F2-915A-40F1EEB6F64D}"/>
              </c:ext>
            </c:extLst>
          </c:dPt>
          <c:cat>
            <c:strRef>
              <c:f>Sheet1!$A$2:$A$3</c:f>
              <c:strCache>
                <c:ptCount val="2"/>
                <c:pt idx="0">
                  <c:v>Financial Loss</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7C33-44F2-915A-40F1EEB6F64D}"/>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AFA5A0"/>
              </a:solidFill>
              <a:effectLst/>
            </c:spPr>
            <c:extLst>
              <c:ext xmlns:c16="http://schemas.microsoft.com/office/drawing/2014/chart" uri="{C3380CC4-5D6E-409C-BE32-E72D297353CC}">
                <c16:uniqueId val="{00000001-C742-42DC-BC32-4BD8BA347F56}"/>
              </c:ext>
            </c:extLst>
          </c:dPt>
          <c:dPt>
            <c:idx val="1"/>
            <c:bubble3D val="0"/>
            <c:spPr>
              <a:solidFill>
                <a:srgbClr val="F0F0F0"/>
              </a:solidFill>
              <a:effectLst/>
            </c:spPr>
            <c:extLst>
              <c:ext xmlns:c16="http://schemas.microsoft.com/office/drawing/2014/chart" uri="{C3380CC4-5D6E-409C-BE32-E72D297353CC}">
                <c16:uniqueId val="{00000003-C742-42DC-BC32-4BD8BA347F56}"/>
              </c:ext>
            </c:extLst>
          </c:dPt>
          <c:cat>
            <c:strRef>
              <c:f>Sheet1!$A$2:$A$3</c:f>
              <c:strCache>
                <c:ptCount val="2"/>
                <c:pt idx="0">
                  <c:v>Data Breach</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C742-42DC-BC32-4BD8BA347F56}"/>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AFA5A0"/>
              </a:solidFill>
              <a:effectLst/>
            </c:spPr>
            <c:extLst>
              <c:ext xmlns:c16="http://schemas.microsoft.com/office/drawing/2014/chart" uri="{C3380CC4-5D6E-409C-BE32-E72D297353CC}">
                <c16:uniqueId val="{00000001-3C0B-4BE7-931A-13704825757A}"/>
              </c:ext>
            </c:extLst>
          </c:dPt>
          <c:dPt>
            <c:idx val="1"/>
            <c:bubble3D val="0"/>
            <c:spPr>
              <a:solidFill>
                <a:srgbClr val="F0F0F0"/>
              </a:solidFill>
              <a:effectLst/>
            </c:spPr>
            <c:extLst>
              <c:ext xmlns:c16="http://schemas.microsoft.com/office/drawing/2014/chart" uri="{C3380CC4-5D6E-409C-BE32-E72D297353CC}">
                <c16:uniqueId val="{00000003-3C0B-4BE7-931A-13704825757A}"/>
              </c:ext>
            </c:extLst>
          </c:dPt>
          <c:cat>
            <c:strRef>
              <c:f>Sheet1!$A$2:$A$3</c:f>
              <c:strCache>
                <c:ptCount val="2"/>
                <c:pt idx="0">
                  <c:v>Identity Theft</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4-3C0B-4BE7-931A-13704825757A}"/>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38355-4983-4896-A2A3-755FE0688619}" type="datetimeFigureOut">
              <a:rPr lang="en-GB" smtClean="0"/>
              <a:t>13/08/2024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71045-45F1-4532-8886-A122B50DA578}" type="slidenum">
              <a:rPr lang="en-GB" smtClean="0"/>
              <a:t>‹#›</a:t>
            </a:fld>
            <a:endParaRPr lang="en-GB"/>
          </a:p>
        </p:txBody>
      </p:sp>
    </p:spTree>
    <p:extLst>
      <p:ext uri="{BB962C8B-B14F-4D97-AF65-F5344CB8AC3E}">
        <p14:creationId xmlns:p14="http://schemas.microsoft.com/office/powerpoint/2010/main" val="2085321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918DF-4366-050C-9E8A-4677946D0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B192147-29E9-CF85-FE90-D5FC66F79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A1573D-FFED-52DE-1AB3-7F4CC416B084}"/>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CDB28935-3890-35FD-905E-3F514AA63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CE0D57-D269-676D-B249-2E874FE11D58}"/>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123126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2CB5-7DAC-977D-7131-96550B28913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AFE075-BCC4-2C5F-E8AC-33AA4D5DB5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5D066F-8424-545B-DEF1-FF3F25E569F5}"/>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76E0CDB0-55BA-32CE-CB59-800EF7EB08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C8F8ED-CF47-A3FF-6709-C72C1CA8864A}"/>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543334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81F555-648F-A217-D0C0-96D88D2AD5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8308379-4EA2-115A-E6AF-BF99F838EE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F873F0-AA75-CE95-9C2A-8FE48A4286F3}"/>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76AC9CAC-8DE3-FAE5-0A57-DD63427CAC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613708-43C6-9AEE-4067-E09C2A976DFE}"/>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95007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8280716"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4495800" y="2676257"/>
            <a:ext cx="2917371" cy="743178"/>
          </a:xfrm>
        </p:spPr>
        <p:txBody>
          <a:bodyPr anchor="b" anchorCtr="0">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501D-F48B-DF49-06C4-125C33AAC4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95E843-C308-167E-36C9-6CC9904A5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482692-603F-CC8F-3E87-06D4F1D3AF44}"/>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49C4C315-28E8-8AF1-BED0-FF6D05C49E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1AFD22-B65F-F8DF-EA0A-35EC92875B34}"/>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154013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502920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5029200"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911048288"/>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970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8/13/2024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4181951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FEE2-392A-D315-A0EF-C44EAD1E2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69B7886-9C87-389E-A016-F128CD61BA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4AD339-497B-10D5-7A88-4D681BA61018}"/>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BC9CB67B-8E83-ED00-E62D-0271D24B3D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16CC8B-8E40-0AF0-336F-80F6CFD76336}"/>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688810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37FA-9170-4104-61F1-58F5B69397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C1C977-B5C8-FEAB-23C0-4EF604B510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EFF13B-8CDB-1503-E6D6-96D945C0C0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5D609B-A8C3-0BB3-7D7E-489500980C06}"/>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6" name="Footer Placeholder 5">
            <a:extLst>
              <a:ext uri="{FF2B5EF4-FFF2-40B4-BE49-F238E27FC236}">
                <a16:creationId xmlns:a16="http://schemas.microsoft.com/office/drawing/2014/main" id="{28D2C90A-0E27-925D-26E4-B7765F76C3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8AD1BC-415B-8BBF-0377-86C753428F9B}"/>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2439758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A6EF-5AC0-3D6D-08E1-8C1CADD60FC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C33A0E-CF48-3191-71BB-1AD936C5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9A3C2C-857B-2676-F8AA-4DEAA8029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94734A0-9AA0-9672-571E-6AE8A97FC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C856FF-0AFF-CF78-2278-57649A7EBD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7336F4B-7369-DDF6-5737-BC2C11E6A60B}"/>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8" name="Footer Placeholder 7">
            <a:extLst>
              <a:ext uri="{FF2B5EF4-FFF2-40B4-BE49-F238E27FC236}">
                <a16:creationId xmlns:a16="http://schemas.microsoft.com/office/drawing/2014/main" id="{CDA5F0F4-FA24-3C82-6057-7AE8DCCC35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5FF7E2B-27E5-8DED-855D-DFD2860F9B99}"/>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66982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9103-93E9-8C35-D650-D79DE17B8C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61B5364-7D59-C2DB-FF07-DDACAEC5BB78}"/>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4" name="Footer Placeholder 3">
            <a:extLst>
              <a:ext uri="{FF2B5EF4-FFF2-40B4-BE49-F238E27FC236}">
                <a16:creationId xmlns:a16="http://schemas.microsoft.com/office/drawing/2014/main" id="{38ECF9A6-9193-7945-DC5D-B446098C76A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BCE630A-4A10-1C37-14B1-09616048C2B6}"/>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123958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B87A3-95C5-75B4-C1F6-2BF9527F050C}"/>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3" name="Footer Placeholder 2">
            <a:extLst>
              <a:ext uri="{FF2B5EF4-FFF2-40B4-BE49-F238E27FC236}">
                <a16:creationId xmlns:a16="http://schemas.microsoft.com/office/drawing/2014/main" id="{D97E2F5C-F24B-E902-0E32-6ACB8EE4B8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75D2B1-2834-B292-459A-06818A2602C0}"/>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66005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B4D9-D0EA-0EBD-56E6-66C113624D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21CEC96-0650-659A-8898-AB8E3E09A6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422FC13-9EE8-7D3D-B781-07DE021A3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5F881-81DC-5729-E7C9-9F1134BB5B4C}"/>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6" name="Footer Placeholder 5">
            <a:extLst>
              <a:ext uri="{FF2B5EF4-FFF2-40B4-BE49-F238E27FC236}">
                <a16:creationId xmlns:a16="http://schemas.microsoft.com/office/drawing/2014/main" id="{DF80845C-50DB-8E3B-6C9D-0AEA600EE5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997117-648D-448C-F1F5-0E1070EE72B2}"/>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279387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5E11-4EB9-0528-C33E-B0956530F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D01B411-DA06-640D-B5FD-00B0E020C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895CB4-72F3-BB1B-3121-79CB6569A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6EB9C-E2C0-EE31-4BF2-B0A84DF2B21A}"/>
              </a:ext>
            </a:extLst>
          </p:cNvPr>
          <p:cNvSpPr>
            <a:spLocks noGrp="1"/>
          </p:cNvSpPr>
          <p:nvPr>
            <p:ph type="dt" sz="half" idx="10"/>
          </p:nvPr>
        </p:nvSpPr>
        <p:spPr/>
        <p:txBody>
          <a:bodyPr/>
          <a:lstStyle/>
          <a:p>
            <a:fld id="{A7B482CA-84D2-48A0-9915-E4A9CB74A58F}" type="datetimeFigureOut">
              <a:rPr lang="en-GB" smtClean="0"/>
              <a:t>13/08/2024</a:t>
            </a:fld>
            <a:endParaRPr lang="en-GB"/>
          </a:p>
        </p:txBody>
      </p:sp>
      <p:sp>
        <p:nvSpPr>
          <p:cNvPr id="6" name="Footer Placeholder 5">
            <a:extLst>
              <a:ext uri="{FF2B5EF4-FFF2-40B4-BE49-F238E27FC236}">
                <a16:creationId xmlns:a16="http://schemas.microsoft.com/office/drawing/2014/main" id="{82846B09-4973-1D24-F7C3-3818172C17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14ED81-637F-6EBF-6DE4-CB36E1CAAA6B}"/>
              </a:ext>
            </a:extLst>
          </p:cNvPr>
          <p:cNvSpPr>
            <a:spLocks noGrp="1"/>
          </p:cNvSpPr>
          <p:nvPr>
            <p:ph type="sldNum" sz="quarter" idx="12"/>
          </p:nvPr>
        </p:nvSpPr>
        <p:spPr/>
        <p:txBody>
          <a:bodyPr/>
          <a:lstStyle/>
          <a:p>
            <a:fld id="{9A3939B8-56DC-4B4C-B0E7-E32281DAD7EE}" type="slidenum">
              <a:rPr lang="en-GB" smtClean="0"/>
              <a:t>‹#›</a:t>
            </a:fld>
            <a:endParaRPr lang="en-GB"/>
          </a:p>
        </p:txBody>
      </p:sp>
    </p:spTree>
    <p:extLst>
      <p:ext uri="{BB962C8B-B14F-4D97-AF65-F5344CB8AC3E}">
        <p14:creationId xmlns:p14="http://schemas.microsoft.com/office/powerpoint/2010/main" val="309148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3FF7C9-1429-4ABC-5840-528061911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11E2BE-33E3-D097-A49F-DACAAED7DA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F75690-E1B4-72B8-4F93-FDC96BF463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482CA-84D2-48A0-9915-E4A9CB74A58F}" type="datetimeFigureOut">
              <a:rPr lang="en-GB" smtClean="0"/>
              <a:t>13/08/2024</a:t>
            </a:fld>
            <a:endParaRPr lang="en-GB"/>
          </a:p>
        </p:txBody>
      </p:sp>
      <p:sp>
        <p:nvSpPr>
          <p:cNvPr id="5" name="Footer Placeholder 4">
            <a:extLst>
              <a:ext uri="{FF2B5EF4-FFF2-40B4-BE49-F238E27FC236}">
                <a16:creationId xmlns:a16="http://schemas.microsoft.com/office/drawing/2014/main" id="{390BADE0-75BC-377A-4E90-59647137D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AA33090-0027-E94A-22E1-709B47B055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939B8-56DC-4B4C-B0E7-E32281DAD7EE}" type="slidenum">
              <a:rPr lang="en-GB" smtClean="0"/>
              <a:t>‹#›</a:t>
            </a:fld>
            <a:endParaRPr lang="en-GB"/>
          </a:p>
        </p:txBody>
      </p:sp>
    </p:spTree>
    <p:extLst>
      <p:ext uri="{BB962C8B-B14F-4D97-AF65-F5344CB8AC3E}">
        <p14:creationId xmlns:p14="http://schemas.microsoft.com/office/powerpoint/2010/main" val="3766505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8/13/2024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3" r:id="rId9"/>
    <p:sldLayoutId id="2147483670" r:id="rId10"/>
    <p:sldLayoutId id="2147483671" r:id="rId11"/>
    <p:sldLayoutId id="2147483660" r:id="rId12"/>
    <p:sldLayoutId id="2147483674" r:id="rId13"/>
    <p:sldLayoutId id="2147483675" r:id="rId14"/>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edrosaurus.com/pt/" TargetMode="External"/><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tantilink.net/2019/05/scoprire-se-una-e-mail-e-stata.html" TargetMode="External"/><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www.checkpoint.com/cyber-hub/cyber-security/what-is-cybersecurity/" TargetMode="External"/><Relationship Id="rId2" Type="http://schemas.openxmlformats.org/officeDocument/2006/relationships/hyperlink" Target="https://www.helpnetsecurity.com/2016/01/26/belgian-bank-crelan-loses-e70-million-to-bec-scammers/" TargetMode="External"/><Relationship Id="rId1" Type="http://schemas.openxmlformats.org/officeDocument/2006/relationships/slideLayout" Target="../slideLayouts/slideLayout20.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5.png"/><Relationship Id="rId7" Type="http://schemas.openxmlformats.org/officeDocument/2006/relationships/hyperlink" Target="https://openclipart.org/detail/172356/red%20flag" TargetMode="External"/><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blog.trustico.com/cyber-security/6-email-security-tips-protect-hacked.php" TargetMode="External"/><Relationship Id="rId4" Type="http://schemas.openxmlformats.org/officeDocument/2006/relationships/image" Target="../media/image6.jp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BD437D-52A9-721A-7A69-AAB31C5280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029768" cy="6857999"/>
          </a:xfrm>
          <a:prstGeom prst="rect">
            <a:avLst/>
          </a:prstGeom>
        </p:spPr>
      </p:pic>
      <p:sp>
        <p:nvSpPr>
          <p:cNvPr id="2" name="Title 1">
            <a:extLst>
              <a:ext uri="{FF2B5EF4-FFF2-40B4-BE49-F238E27FC236}">
                <a16:creationId xmlns:a16="http://schemas.microsoft.com/office/drawing/2014/main" id="{B28536A1-1A23-FDCA-E791-278F673BA931}"/>
              </a:ext>
            </a:extLst>
          </p:cNvPr>
          <p:cNvSpPr>
            <a:spLocks noGrp="1"/>
          </p:cNvSpPr>
          <p:nvPr>
            <p:ph type="title"/>
          </p:nvPr>
        </p:nvSpPr>
        <p:spPr>
          <a:xfrm>
            <a:off x="914400" y="1307642"/>
            <a:ext cx="5181600" cy="1325563"/>
          </a:xfrm>
        </p:spPr>
        <p:txBody>
          <a:bodyPr/>
          <a:lstStyle/>
          <a:p>
            <a:r>
              <a:rPr lang="en-US" dirty="0">
                <a:solidFill>
                  <a:schemeClr val="bg1"/>
                </a:solidFill>
              </a:rPr>
              <a:t>Phishing Awareness</a:t>
            </a:r>
          </a:p>
        </p:txBody>
      </p:sp>
      <p:sp>
        <p:nvSpPr>
          <p:cNvPr id="4" name="Text Placeholder 3">
            <a:extLst>
              <a:ext uri="{FF2B5EF4-FFF2-40B4-BE49-F238E27FC236}">
                <a16:creationId xmlns:a16="http://schemas.microsoft.com/office/drawing/2014/main" id="{E44F0848-B081-1EB4-54CE-A4262714BD2C}"/>
              </a:ext>
            </a:extLst>
          </p:cNvPr>
          <p:cNvSpPr>
            <a:spLocks noGrp="1"/>
          </p:cNvSpPr>
          <p:nvPr>
            <p:ph type="body" sz="quarter" idx="14"/>
          </p:nvPr>
        </p:nvSpPr>
        <p:spPr/>
        <p:txBody>
          <a:bodyPr/>
          <a:lstStyle/>
          <a:p>
            <a:r>
              <a:rPr lang="en-US"/>
              <a:t>Created by</a:t>
            </a:r>
            <a:endParaRPr lang="en-US" dirty="0"/>
          </a:p>
        </p:txBody>
      </p:sp>
      <p:sp>
        <p:nvSpPr>
          <p:cNvPr id="5" name="Text Placeholder 4">
            <a:extLst>
              <a:ext uri="{FF2B5EF4-FFF2-40B4-BE49-F238E27FC236}">
                <a16:creationId xmlns:a16="http://schemas.microsoft.com/office/drawing/2014/main" id="{DAC5B7BB-086A-0BEE-471F-DC71F427D321}"/>
              </a:ext>
            </a:extLst>
          </p:cNvPr>
          <p:cNvSpPr>
            <a:spLocks noGrp="1"/>
          </p:cNvSpPr>
          <p:nvPr>
            <p:ph type="body" sz="quarter" idx="15"/>
          </p:nvPr>
        </p:nvSpPr>
        <p:spPr/>
        <p:txBody>
          <a:bodyPr/>
          <a:lstStyle/>
          <a:p>
            <a:r>
              <a:rPr lang="en-US" dirty="0"/>
              <a:t>Y</a:t>
            </a:r>
            <a:r>
              <a:rPr lang="en-US" dirty="0">
                <a:solidFill>
                  <a:schemeClr val="bg1"/>
                </a:solidFill>
              </a:rPr>
              <a:t>MUKUNDWA DELPHINE</a:t>
            </a:r>
            <a:endParaRPr lang="en-US" dirty="0"/>
          </a:p>
        </p:txBody>
      </p:sp>
    </p:spTree>
    <p:extLst>
      <p:ext uri="{BB962C8B-B14F-4D97-AF65-F5344CB8AC3E}">
        <p14:creationId xmlns:p14="http://schemas.microsoft.com/office/powerpoint/2010/main" val="97953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1DABF8-B577-B3DB-52A4-516810741B48}"/>
              </a:ext>
            </a:extLst>
          </p:cNvPr>
          <p:cNvPicPr>
            <a:picLocks noChangeAspect="1"/>
          </p:cNvPicPr>
          <p:nvPr/>
        </p:nvPicPr>
        <p:blipFill>
          <a:blip r:embed="rId2"/>
          <a:stretch>
            <a:fillRect/>
          </a:stretch>
        </p:blipFill>
        <p:spPr>
          <a:xfrm>
            <a:off x="56535" y="36868"/>
            <a:ext cx="12078929" cy="1918672"/>
          </a:xfrm>
          <a:prstGeom prst="rect">
            <a:avLst/>
          </a:prstGeom>
        </p:spPr>
      </p:pic>
      <p:pic>
        <p:nvPicPr>
          <p:cNvPr id="9" name="Picture 8">
            <a:extLst>
              <a:ext uri="{FF2B5EF4-FFF2-40B4-BE49-F238E27FC236}">
                <a16:creationId xmlns:a16="http://schemas.microsoft.com/office/drawing/2014/main" id="{0B2F2922-A691-C016-99CF-F62A926F9992}"/>
              </a:ext>
            </a:extLst>
          </p:cNvPr>
          <p:cNvPicPr>
            <a:picLocks noChangeAspect="1"/>
          </p:cNvPicPr>
          <p:nvPr/>
        </p:nvPicPr>
        <p:blipFill>
          <a:blip r:embed="rId3"/>
          <a:stretch>
            <a:fillRect/>
          </a:stretch>
        </p:blipFill>
        <p:spPr>
          <a:xfrm>
            <a:off x="1" y="1961534"/>
            <a:ext cx="12192000" cy="4896465"/>
          </a:xfrm>
          <a:prstGeom prst="rect">
            <a:avLst/>
          </a:prstGeom>
        </p:spPr>
      </p:pic>
      <p:sp>
        <p:nvSpPr>
          <p:cNvPr id="2" name="Title 1">
            <a:extLst>
              <a:ext uri="{FF2B5EF4-FFF2-40B4-BE49-F238E27FC236}">
                <a16:creationId xmlns:a16="http://schemas.microsoft.com/office/drawing/2014/main" id="{EA19DF60-D354-6ECF-EA9B-C6411D1ECE59}"/>
              </a:ext>
            </a:extLst>
          </p:cNvPr>
          <p:cNvSpPr>
            <a:spLocks noGrp="1"/>
          </p:cNvSpPr>
          <p:nvPr>
            <p:ph type="title"/>
          </p:nvPr>
        </p:nvSpPr>
        <p:spPr>
          <a:xfrm>
            <a:off x="914400" y="412956"/>
            <a:ext cx="7020232" cy="1548578"/>
          </a:xfrm>
        </p:spPr>
        <p:txBody>
          <a:bodyPr/>
          <a:lstStyle/>
          <a:p>
            <a:r>
              <a:rPr lang="en-GB" dirty="0"/>
              <a:t>Concluding remarks</a:t>
            </a:r>
          </a:p>
        </p:txBody>
      </p:sp>
      <p:sp>
        <p:nvSpPr>
          <p:cNvPr id="6" name="Text Placeholder 5">
            <a:extLst>
              <a:ext uri="{FF2B5EF4-FFF2-40B4-BE49-F238E27FC236}">
                <a16:creationId xmlns:a16="http://schemas.microsoft.com/office/drawing/2014/main" id="{5636AFE1-1681-9CE1-8DAC-D53FB4C06E8A}"/>
              </a:ext>
            </a:extLst>
          </p:cNvPr>
          <p:cNvSpPr>
            <a:spLocks noGrp="1"/>
          </p:cNvSpPr>
          <p:nvPr>
            <p:ph type="body" sz="quarter" idx="17"/>
          </p:nvPr>
        </p:nvSpPr>
        <p:spPr>
          <a:xfrm>
            <a:off x="1622322" y="3886200"/>
            <a:ext cx="8037872" cy="2057400"/>
          </a:xfrm>
        </p:spPr>
        <p:txBody>
          <a:bodyPr/>
          <a:lstStyle/>
          <a:p>
            <a:pPr marL="285750" indent="-285750">
              <a:buFont typeface="Arial" panose="020B0604020202020204" pitchFamily="34" charset="0"/>
              <a:buChar char="•"/>
            </a:pPr>
            <a:r>
              <a:rPr lang="en-GB" sz="4400" b="1" dirty="0">
                <a:solidFill>
                  <a:schemeClr val="bg2"/>
                </a:solidFill>
                <a:latin typeface="Blackadder ITC" panose="04020505051007020D02" pitchFamily="82" charset="0"/>
              </a:rPr>
              <a:t>Stay vigilant, always verify, and report suspicious activities.</a:t>
            </a:r>
          </a:p>
        </p:txBody>
      </p:sp>
    </p:spTree>
    <p:extLst>
      <p:ext uri="{BB962C8B-B14F-4D97-AF65-F5344CB8AC3E}">
        <p14:creationId xmlns:p14="http://schemas.microsoft.com/office/powerpoint/2010/main" val="406447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E7DBADB-1D54-E3C9-A287-62D9EFA862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84804"/>
            <a:ext cx="12192000" cy="6858001"/>
          </a:xfrm>
          <a:prstGeom prst="rect">
            <a:avLst/>
          </a:prstGeom>
        </p:spPr>
      </p:pic>
      <p:sp>
        <p:nvSpPr>
          <p:cNvPr id="2" name="Title 1">
            <a:extLst>
              <a:ext uri="{FF2B5EF4-FFF2-40B4-BE49-F238E27FC236}">
                <a16:creationId xmlns:a16="http://schemas.microsoft.com/office/drawing/2014/main" id="{7BB16ABC-9A96-99CA-8F12-351DA09C1196}"/>
              </a:ext>
            </a:extLst>
          </p:cNvPr>
          <p:cNvSpPr>
            <a:spLocks noGrp="1"/>
          </p:cNvSpPr>
          <p:nvPr>
            <p:ph type="title"/>
          </p:nvPr>
        </p:nvSpPr>
        <p:spPr/>
        <p:txBody>
          <a:bodyPr/>
          <a:lstStyle/>
          <a:p>
            <a:r>
              <a:rPr lang="en-GB" dirty="0"/>
              <a:t>What is Phishing?</a:t>
            </a:r>
          </a:p>
        </p:txBody>
      </p:sp>
      <p:sp>
        <p:nvSpPr>
          <p:cNvPr id="3" name="Text Placeholder 2">
            <a:extLst>
              <a:ext uri="{FF2B5EF4-FFF2-40B4-BE49-F238E27FC236}">
                <a16:creationId xmlns:a16="http://schemas.microsoft.com/office/drawing/2014/main" id="{4078187C-7702-2706-E9F3-8F73D99092F3}"/>
              </a:ext>
            </a:extLst>
          </p:cNvPr>
          <p:cNvSpPr>
            <a:spLocks noGrp="1"/>
          </p:cNvSpPr>
          <p:nvPr>
            <p:ph type="body" sz="quarter" idx="13"/>
          </p:nvPr>
        </p:nvSpPr>
        <p:spPr/>
        <p:txBody>
          <a:bodyPr/>
          <a:lstStyle/>
          <a:p>
            <a:r>
              <a:rPr lang="en-GB" dirty="0">
                <a:solidFill>
                  <a:srgbClr val="FFFF00"/>
                </a:solidFill>
              </a:rPr>
              <a:t>Definition of Phishing</a:t>
            </a:r>
          </a:p>
        </p:txBody>
      </p:sp>
      <p:sp>
        <p:nvSpPr>
          <p:cNvPr id="4" name="Text Placeholder 3">
            <a:extLst>
              <a:ext uri="{FF2B5EF4-FFF2-40B4-BE49-F238E27FC236}">
                <a16:creationId xmlns:a16="http://schemas.microsoft.com/office/drawing/2014/main" id="{CF3D54F4-509A-6495-AE09-1D60EAF12C7A}"/>
              </a:ext>
            </a:extLst>
          </p:cNvPr>
          <p:cNvSpPr>
            <a:spLocks noGrp="1"/>
          </p:cNvSpPr>
          <p:nvPr>
            <p:ph type="body" sz="quarter" idx="14"/>
          </p:nvPr>
        </p:nvSpPr>
        <p:spPr>
          <a:effectLst>
            <a:outerShdw blurRad="152400" dist="317500" dir="5400000" sx="90000" sy="-19000" rotWithShape="0">
              <a:srgbClr val="FF0000">
                <a:alpha val="15000"/>
              </a:srgbClr>
            </a:outerShdw>
          </a:effectLst>
        </p:spPr>
        <p:txBody>
          <a:bodyPr/>
          <a:lstStyle/>
          <a:p>
            <a:r>
              <a:rPr lang="en-GB" dirty="0">
                <a:solidFill>
                  <a:srgbClr val="FFFF00"/>
                </a:solidFill>
              </a:rPr>
              <a:t>Common Phishing Methods</a:t>
            </a:r>
          </a:p>
        </p:txBody>
      </p:sp>
      <p:sp>
        <p:nvSpPr>
          <p:cNvPr id="5" name="Text Placeholder 4">
            <a:extLst>
              <a:ext uri="{FF2B5EF4-FFF2-40B4-BE49-F238E27FC236}">
                <a16:creationId xmlns:a16="http://schemas.microsoft.com/office/drawing/2014/main" id="{E2E3CD18-6C06-B085-1AD0-4FD49288DCA5}"/>
              </a:ext>
            </a:extLst>
          </p:cNvPr>
          <p:cNvSpPr>
            <a:spLocks noGrp="1"/>
          </p:cNvSpPr>
          <p:nvPr>
            <p:ph type="body" sz="quarter" idx="15"/>
          </p:nvPr>
        </p:nvSpPr>
        <p:spPr>
          <a:xfrm>
            <a:off x="7433188" y="2625213"/>
            <a:ext cx="2917371" cy="501445"/>
          </a:xfrm>
        </p:spPr>
        <p:txBody>
          <a:bodyPr/>
          <a:lstStyle/>
          <a:p>
            <a:r>
              <a:rPr lang="en-GB" dirty="0">
                <a:solidFill>
                  <a:srgbClr val="FF0000"/>
                </a:solidFill>
              </a:rPr>
              <a:t>Spoofing</a:t>
            </a:r>
            <a:r>
              <a:rPr lang="en-GB" dirty="0">
                <a:solidFill>
                  <a:srgbClr val="000510"/>
                </a:solidFill>
              </a:rPr>
              <a:t> and</a:t>
            </a:r>
          </a:p>
        </p:txBody>
      </p:sp>
      <p:sp>
        <p:nvSpPr>
          <p:cNvPr id="6" name="Text Placeholder 5">
            <a:extLst>
              <a:ext uri="{FF2B5EF4-FFF2-40B4-BE49-F238E27FC236}">
                <a16:creationId xmlns:a16="http://schemas.microsoft.com/office/drawing/2014/main" id="{2098D279-8273-6171-B019-53CA2334C4EF}"/>
              </a:ext>
            </a:extLst>
          </p:cNvPr>
          <p:cNvSpPr>
            <a:spLocks noGrp="1"/>
          </p:cNvSpPr>
          <p:nvPr>
            <p:ph type="body" sz="quarter" idx="16"/>
          </p:nvPr>
        </p:nvSpPr>
        <p:spPr/>
        <p:txBody>
          <a:bodyPr/>
          <a:lstStyle/>
          <a:p>
            <a:r>
              <a:rPr lang="en-GB" sz="2000" b="1" dirty="0">
                <a:solidFill>
                  <a:schemeClr val="tx1"/>
                </a:solidFill>
                <a:highlight>
                  <a:srgbClr val="C0C0C0"/>
                </a:highlight>
              </a:rPr>
              <a:t>Phishing is a type of cybercrime where attackers disguise themselves as trustworthy entities to deceive individuals into revealing sensitive information, such as passwords and financial data</a:t>
            </a:r>
            <a:r>
              <a:rPr lang="en-GB" b="1" dirty="0">
                <a:solidFill>
                  <a:schemeClr val="accent2"/>
                </a:solidFill>
                <a:highlight>
                  <a:srgbClr val="C0C0C0"/>
                </a:highlight>
              </a:rPr>
              <a:t>.</a:t>
            </a:r>
          </a:p>
        </p:txBody>
      </p:sp>
      <p:sp>
        <p:nvSpPr>
          <p:cNvPr id="7" name="Text Placeholder 6">
            <a:extLst>
              <a:ext uri="{FF2B5EF4-FFF2-40B4-BE49-F238E27FC236}">
                <a16:creationId xmlns:a16="http://schemas.microsoft.com/office/drawing/2014/main" id="{01293AFA-88A5-AB2B-A293-1D396DDF18F3}"/>
              </a:ext>
            </a:extLst>
          </p:cNvPr>
          <p:cNvSpPr>
            <a:spLocks noGrp="1"/>
          </p:cNvSpPr>
          <p:nvPr>
            <p:ph type="body" sz="quarter" idx="17"/>
          </p:nvPr>
        </p:nvSpPr>
        <p:spPr>
          <a:xfrm>
            <a:off x="4424516" y="4232787"/>
            <a:ext cx="3175470" cy="2309577"/>
          </a:xfrm>
        </p:spPr>
        <p:txBody>
          <a:bodyPr/>
          <a:lstStyle/>
          <a:p>
            <a:r>
              <a:rPr lang="en-GB" sz="2000" b="1" dirty="0">
                <a:solidFill>
                  <a:schemeClr val="tx1">
                    <a:lumMod val="95000"/>
                    <a:lumOff val="5000"/>
                  </a:schemeClr>
                </a:solidFill>
                <a:highlight>
                  <a:srgbClr val="C0C0C0"/>
                </a:highlight>
              </a:rPr>
              <a:t>Common phishing methods include deceptive emails, fake websites, and messages that prompt users to click on malicious links or download harmful attachments</a:t>
            </a:r>
            <a:r>
              <a:rPr lang="en-GB" b="1" dirty="0">
                <a:highlight>
                  <a:srgbClr val="C0C0C0"/>
                </a:highlight>
              </a:rPr>
              <a:t>.</a:t>
            </a:r>
          </a:p>
        </p:txBody>
      </p:sp>
      <p:sp>
        <p:nvSpPr>
          <p:cNvPr id="8" name="Text Placeholder 7">
            <a:extLst>
              <a:ext uri="{FF2B5EF4-FFF2-40B4-BE49-F238E27FC236}">
                <a16:creationId xmlns:a16="http://schemas.microsoft.com/office/drawing/2014/main" id="{1EA3DEB4-C409-D088-B3A5-CEB4731DA7BC}"/>
              </a:ext>
            </a:extLst>
          </p:cNvPr>
          <p:cNvSpPr>
            <a:spLocks noGrp="1"/>
          </p:cNvSpPr>
          <p:nvPr>
            <p:ph type="body" sz="quarter" idx="18"/>
          </p:nvPr>
        </p:nvSpPr>
        <p:spPr>
          <a:xfrm>
            <a:off x="7599987" y="3886200"/>
            <a:ext cx="3525214" cy="2656164"/>
          </a:xfrm>
        </p:spPr>
        <p:txBody>
          <a:bodyPr/>
          <a:lstStyle/>
          <a:p>
            <a:r>
              <a:rPr lang="en-GB" sz="2000" b="1" dirty="0">
                <a:solidFill>
                  <a:schemeClr val="tx1">
                    <a:lumMod val="95000"/>
                    <a:lumOff val="5000"/>
                  </a:schemeClr>
                </a:solidFill>
                <a:highlight>
                  <a:srgbClr val="C0C0C0"/>
                </a:highlight>
              </a:rPr>
              <a:t>Phishing often involves spoofing legitimate organizations or individuals, creating a false sense of trust to manipulate victims into taking actions that benefit the attackers</a:t>
            </a:r>
            <a:r>
              <a:rPr lang="en-GB" sz="2000" dirty="0"/>
              <a:t>.</a:t>
            </a:r>
          </a:p>
        </p:txBody>
      </p:sp>
    </p:spTree>
    <p:extLst>
      <p:ext uri="{BB962C8B-B14F-4D97-AF65-F5344CB8AC3E}">
        <p14:creationId xmlns:p14="http://schemas.microsoft.com/office/powerpoint/2010/main" val="401714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ADE0-5C0A-3CB8-E684-CBE9E35D9E03}"/>
              </a:ext>
            </a:extLst>
          </p:cNvPr>
          <p:cNvSpPr>
            <a:spLocks noGrp="1"/>
          </p:cNvSpPr>
          <p:nvPr>
            <p:ph type="title"/>
          </p:nvPr>
        </p:nvSpPr>
        <p:spPr>
          <a:xfrm>
            <a:off x="914400" y="796698"/>
            <a:ext cx="9822426" cy="530657"/>
          </a:xfrm>
        </p:spPr>
        <p:txBody>
          <a:bodyPr/>
          <a:lstStyle/>
          <a:p>
            <a:r>
              <a:rPr lang="en-GB" sz="2400" dirty="0"/>
              <a:t>Types of phishing attacks</a:t>
            </a:r>
          </a:p>
        </p:txBody>
      </p:sp>
      <p:sp>
        <p:nvSpPr>
          <p:cNvPr id="3" name="Text Placeholder 2">
            <a:extLst>
              <a:ext uri="{FF2B5EF4-FFF2-40B4-BE49-F238E27FC236}">
                <a16:creationId xmlns:a16="http://schemas.microsoft.com/office/drawing/2014/main" id="{92020411-8DDE-7E35-D0D0-E4A5AF0D694D}"/>
              </a:ext>
            </a:extLst>
          </p:cNvPr>
          <p:cNvSpPr>
            <a:spLocks noGrp="1"/>
          </p:cNvSpPr>
          <p:nvPr>
            <p:ph type="body" sz="quarter" idx="13"/>
          </p:nvPr>
        </p:nvSpPr>
        <p:spPr>
          <a:xfrm>
            <a:off x="1070215" y="2228622"/>
            <a:ext cx="1908960" cy="57378"/>
          </a:xfrm>
        </p:spPr>
        <p:txBody>
          <a:bodyPr/>
          <a:lstStyle/>
          <a:p>
            <a:r>
              <a:rPr lang="en-GB" i="0" dirty="0">
                <a:solidFill>
                  <a:schemeClr val="tx1">
                    <a:lumMod val="85000"/>
                    <a:lumOff val="15000"/>
                  </a:schemeClr>
                </a:solidFill>
                <a:effectLst/>
                <a:highlight>
                  <a:srgbClr val="F2F2F2"/>
                </a:highlight>
                <a:latin typeface="CiscoSans"/>
              </a:rPr>
              <a:t>Spear phishing</a:t>
            </a:r>
          </a:p>
          <a:p>
            <a:endParaRPr lang="en-GB" dirty="0"/>
          </a:p>
        </p:txBody>
      </p:sp>
      <p:sp>
        <p:nvSpPr>
          <p:cNvPr id="4" name="Text Placeholder 3">
            <a:extLst>
              <a:ext uri="{FF2B5EF4-FFF2-40B4-BE49-F238E27FC236}">
                <a16:creationId xmlns:a16="http://schemas.microsoft.com/office/drawing/2014/main" id="{D6E24451-D69E-A70D-0ECA-FDCEB6238936}"/>
              </a:ext>
            </a:extLst>
          </p:cNvPr>
          <p:cNvSpPr>
            <a:spLocks noGrp="1"/>
          </p:cNvSpPr>
          <p:nvPr>
            <p:ph type="body" sz="quarter" idx="14"/>
          </p:nvPr>
        </p:nvSpPr>
        <p:spPr>
          <a:xfrm>
            <a:off x="4498432" y="1971333"/>
            <a:ext cx="2917371" cy="285978"/>
          </a:xfrm>
        </p:spPr>
        <p:txBody>
          <a:bodyPr/>
          <a:lstStyle/>
          <a:p>
            <a:r>
              <a:rPr lang="en-GB" i="0" dirty="0">
                <a:solidFill>
                  <a:schemeClr val="accent1">
                    <a:lumMod val="50000"/>
                  </a:schemeClr>
                </a:solidFill>
                <a:effectLst/>
                <a:highlight>
                  <a:srgbClr val="F2F2F2"/>
                </a:highlight>
                <a:latin typeface="CiscoSans"/>
              </a:rPr>
              <a:t>Pharming</a:t>
            </a:r>
          </a:p>
          <a:p>
            <a:endParaRPr lang="en-GB" dirty="0"/>
          </a:p>
        </p:txBody>
      </p:sp>
      <p:sp>
        <p:nvSpPr>
          <p:cNvPr id="5" name="Text Placeholder 4">
            <a:extLst>
              <a:ext uri="{FF2B5EF4-FFF2-40B4-BE49-F238E27FC236}">
                <a16:creationId xmlns:a16="http://schemas.microsoft.com/office/drawing/2014/main" id="{36E55D57-5AFB-2BF3-5F45-ED2E758324F1}"/>
              </a:ext>
            </a:extLst>
          </p:cNvPr>
          <p:cNvSpPr>
            <a:spLocks noGrp="1"/>
          </p:cNvSpPr>
          <p:nvPr>
            <p:ph type="body" sz="quarter" idx="15"/>
          </p:nvPr>
        </p:nvSpPr>
        <p:spPr>
          <a:xfrm>
            <a:off x="8033305" y="1583665"/>
            <a:ext cx="2703521" cy="530657"/>
          </a:xfrm>
        </p:spPr>
        <p:txBody>
          <a:bodyPr/>
          <a:lstStyle/>
          <a:p>
            <a:r>
              <a:rPr lang="en-GB" i="0" dirty="0">
                <a:solidFill>
                  <a:schemeClr val="accent1">
                    <a:lumMod val="50000"/>
                  </a:schemeClr>
                </a:solidFill>
                <a:effectLst/>
                <a:highlight>
                  <a:srgbClr val="F2F2F2"/>
                </a:highlight>
                <a:latin typeface="CiscoSans"/>
              </a:rPr>
              <a:t>Deceptive phishing</a:t>
            </a:r>
          </a:p>
          <a:p>
            <a:endParaRPr lang="en-GB" dirty="0"/>
          </a:p>
        </p:txBody>
      </p:sp>
      <p:sp>
        <p:nvSpPr>
          <p:cNvPr id="6" name="Text Placeholder 5">
            <a:extLst>
              <a:ext uri="{FF2B5EF4-FFF2-40B4-BE49-F238E27FC236}">
                <a16:creationId xmlns:a16="http://schemas.microsoft.com/office/drawing/2014/main" id="{D0395186-737D-C03D-7BBD-A09EEB4E6160}"/>
              </a:ext>
            </a:extLst>
          </p:cNvPr>
          <p:cNvSpPr>
            <a:spLocks noGrp="1"/>
          </p:cNvSpPr>
          <p:nvPr>
            <p:ph type="body" sz="quarter" idx="16"/>
          </p:nvPr>
        </p:nvSpPr>
        <p:spPr>
          <a:xfrm>
            <a:off x="1066800" y="2228622"/>
            <a:ext cx="2841173" cy="3714979"/>
          </a:xfrm>
        </p:spPr>
        <p:txBody>
          <a:bodyPr/>
          <a:lstStyle/>
          <a:p>
            <a:r>
              <a:rPr lang="en-GB" sz="2000" b="0" i="0" dirty="0">
                <a:solidFill>
                  <a:srgbClr val="4D4C4C"/>
                </a:solidFill>
                <a:effectLst/>
                <a:highlight>
                  <a:srgbClr val="F2F2F2"/>
                </a:highlight>
                <a:latin typeface="CiscoSans"/>
              </a:rPr>
              <a:t>Spear phishing targets specific individuals instead of a wide group of people. Attackers often research their victims on social media and other sites. That way, they can customize their communications and appear more authentic. Spear phishing is often the first step used to penetrate a company’s </a:t>
            </a:r>
            <a:r>
              <a:rPr lang="en-GB" sz="2000" b="0" i="0" dirty="0" err="1">
                <a:solidFill>
                  <a:srgbClr val="4D4C4C"/>
                </a:solidFill>
                <a:effectLst/>
                <a:highlight>
                  <a:srgbClr val="F2F2F2"/>
                </a:highlight>
                <a:latin typeface="CiscoSans"/>
              </a:rPr>
              <a:t>defenses</a:t>
            </a:r>
            <a:r>
              <a:rPr lang="en-GB" sz="2000" b="0" i="0" dirty="0">
                <a:solidFill>
                  <a:srgbClr val="4D4C4C"/>
                </a:solidFill>
                <a:effectLst/>
                <a:highlight>
                  <a:srgbClr val="F2F2F2"/>
                </a:highlight>
                <a:latin typeface="CiscoSans"/>
              </a:rPr>
              <a:t> and carry out a targeted attack.</a:t>
            </a:r>
            <a:endParaRPr lang="en-GB" sz="2000" dirty="0"/>
          </a:p>
        </p:txBody>
      </p:sp>
      <p:sp>
        <p:nvSpPr>
          <p:cNvPr id="7" name="Text Placeholder 6">
            <a:extLst>
              <a:ext uri="{FF2B5EF4-FFF2-40B4-BE49-F238E27FC236}">
                <a16:creationId xmlns:a16="http://schemas.microsoft.com/office/drawing/2014/main" id="{60675DB0-098F-AC85-236E-6EC3BAF6EBB6}"/>
              </a:ext>
            </a:extLst>
          </p:cNvPr>
          <p:cNvSpPr>
            <a:spLocks noGrp="1"/>
          </p:cNvSpPr>
          <p:nvPr>
            <p:ph type="body" sz="quarter" idx="17"/>
          </p:nvPr>
        </p:nvSpPr>
        <p:spPr>
          <a:xfrm>
            <a:off x="4675414" y="1971333"/>
            <a:ext cx="2917371" cy="4237738"/>
          </a:xfrm>
        </p:spPr>
        <p:txBody>
          <a:bodyPr/>
          <a:lstStyle/>
          <a:p>
            <a:r>
              <a:rPr lang="en-GB" sz="2000" b="0" i="0" dirty="0">
                <a:solidFill>
                  <a:srgbClr val="4D4C4C"/>
                </a:solidFill>
                <a:effectLst/>
                <a:highlight>
                  <a:srgbClr val="F2F2F2"/>
                </a:highlight>
                <a:latin typeface="CiscoSans"/>
              </a:rPr>
              <a:t>Similar to phishing, pharming sends users to a fraudulent website that appears to be legitimate. However, in this case, victims do not even have to click a malicious link to be taken to the bogus site. Attackers can infect either the user’s computer or the website’s DNS server and redirect the user to a fake site even if the correct URL is typed in.</a:t>
            </a:r>
            <a:endParaRPr lang="en-GB" sz="2000" dirty="0"/>
          </a:p>
        </p:txBody>
      </p:sp>
      <p:sp>
        <p:nvSpPr>
          <p:cNvPr id="8" name="Text Placeholder 7">
            <a:extLst>
              <a:ext uri="{FF2B5EF4-FFF2-40B4-BE49-F238E27FC236}">
                <a16:creationId xmlns:a16="http://schemas.microsoft.com/office/drawing/2014/main" id="{17EE7887-33A0-C677-311B-A4FDB358B552}"/>
              </a:ext>
            </a:extLst>
          </p:cNvPr>
          <p:cNvSpPr>
            <a:spLocks noGrp="1"/>
          </p:cNvSpPr>
          <p:nvPr>
            <p:ph type="body" sz="quarter" idx="18"/>
          </p:nvPr>
        </p:nvSpPr>
        <p:spPr>
          <a:xfrm>
            <a:off x="8328272" y="1995879"/>
            <a:ext cx="2917371" cy="4503209"/>
          </a:xfrm>
        </p:spPr>
        <p:txBody>
          <a:bodyPr/>
          <a:lstStyle/>
          <a:p>
            <a:pPr algn="l" fontAlgn="base"/>
            <a:r>
              <a:rPr lang="en-GB" sz="2000" b="0" i="0" dirty="0">
                <a:solidFill>
                  <a:srgbClr val="4D4C4C"/>
                </a:solidFill>
                <a:effectLst/>
                <a:highlight>
                  <a:srgbClr val="F2F2F2"/>
                </a:highlight>
                <a:latin typeface="inherit"/>
              </a:rPr>
              <a:t>Deceptive phishing is the most common type of phishing. In this case, an attacker attempts to obtain confidential information from the victims. Attackers use the information to steal money or to launch other attacks. A fake email from a bank asking you to click a link and verify your account details is an example of deceptive phishing.</a:t>
            </a:r>
          </a:p>
          <a:p>
            <a:br>
              <a:rPr lang="en-GB" b="0" i="0" dirty="0">
                <a:solidFill>
                  <a:srgbClr val="4D4C4C"/>
                </a:solidFill>
                <a:effectLst/>
                <a:highlight>
                  <a:srgbClr val="F2F2F2"/>
                </a:highlight>
                <a:latin typeface="CiscoSans"/>
              </a:rPr>
            </a:br>
            <a:endParaRPr lang="en-GB" dirty="0"/>
          </a:p>
        </p:txBody>
      </p:sp>
      <p:sp>
        <p:nvSpPr>
          <p:cNvPr id="9" name="TextBox 8">
            <a:extLst>
              <a:ext uri="{FF2B5EF4-FFF2-40B4-BE49-F238E27FC236}">
                <a16:creationId xmlns:a16="http://schemas.microsoft.com/office/drawing/2014/main" id="{2F7C6F46-9E5D-FFE7-FEE0-18568C6A3931}"/>
              </a:ext>
            </a:extLst>
          </p:cNvPr>
          <p:cNvSpPr txBox="1"/>
          <p:nvPr/>
        </p:nvSpPr>
        <p:spPr>
          <a:xfrm>
            <a:off x="1710813" y="6474542"/>
            <a:ext cx="6322491" cy="369332"/>
          </a:xfrm>
          <a:prstGeom prst="rect">
            <a:avLst/>
          </a:prstGeom>
          <a:noFill/>
        </p:spPr>
        <p:txBody>
          <a:bodyPr wrap="square" rtlCol="0">
            <a:spAutoFit/>
          </a:bodyPr>
          <a:lstStyle/>
          <a:p>
            <a:pPr marL="285750" indent="-285750" algn="l" fontAlgn="base">
              <a:buFont typeface="Arial" panose="020B0604020202020204" pitchFamily="34" charset="0"/>
              <a:buChar char="•"/>
            </a:pPr>
            <a:r>
              <a:rPr lang="en-GB" b="1" i="0" dirty="0">
                <a:solidFill>
                  <a:srgbClr val="4D4C4C"/>
                </a:solidFill>
                <a:effectLst/>
                <a:highlight>
                  <a:srgbClr val="F2F2F2"/>
                </a:highlight>
                <a:latin typeface="CiscoSans"/>
              </a:rPr>
              <a:t>Whaling</a:t>
            </a:r>
            <a:r>
              <a:rPr lang="en-GB" b="0" i="0" dirty="0">
                <a:solidFill>
                  <a:srgbClr val="4D4C4C"/>
                </a:solidFill>
                <a:effectLst/>
                <a:highlight>
                  <a:srgbClr val="F2F2F2"/>
                </a:highlight>
                <a:latin typeface="CiscoSans"/>
              </a:rPr>
              <a:t> will be shown  in the example on the next later slide </a:t>
            </a:r>
          </a:p>
        </p:txBody>
      </p:sp>
    </p:spTree>
    <p:extLst>
      <p:ext uri="{BB962C8B-B14F-4D97-AF65-F5344CB8AC3E}">
        <p14:creationId xmlns:p14="http://schemas.microsoft.com/office/powerpoint/2010/main" val="127436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4F0B-FCAD-B80E-3DD1-AD27D2A1CD9A}"/>
              </a:ext>
            </a:extLst>
          </p:cNvPr>
          <p:cNvSpPr>
            <a:spLocks noGrp="1"/>
          </p:cNvSpPr>
          <p:nvPr>
            <p:ph type="title"/>
          </p:nvPr>
        </p:nvSpPr>
        <p:spPr/>
        <p:txBody>
          <a:bodyPr/>
          <a:lstStyle/>
          <a:p>
            <a:r>
              <a:rPr lang="en-GB"/>
              <a:t>Common Phishing Techniques</a:t>
            </a:r>
          </a:p>
        </p:txBody>
      </p:sp>
      <p:sp>
        <p:nvSpPr>
          <p:cNvPr id="3" name="Text Placeholder 2">
            <a:extLst>
              <a:ext uri="{FF2B5EF4-FFF2-40B4-BE49-F238E27FC236}">
                <a16:creationId xmlns:a16="http://schemas.microsoft.com/office/drawing/2014/main" id="{C4B60C99-BBBB-F31A-F804-90576A76496D}"/>
              </a:ext>
            </a:extLst>
          </p:cNvPr>
          <p:cNvSpPr>
            <a:spLocks noGrp="1"/>
          </p:cNvSpPr>
          <p:nvPr>
            <p:ph type="body" idx="18"/>
          </p:nvPr>
        </p:nvSpPr>
        <p:spPr/>
        <p:txBody>
          <a:bodyPr/>
          <a:lstStyle/>
          <a:p>
            <a:r>
              <a:rPr lang="en-GB"/>
              <a:t>Email Spoofing</a:t>
            </a:r>
          </a:p>
        </p:txBody>
      </p:sp>
      <p:sp>
        <p:nvSpPr>
          <p:cNvPr id="4" name="Text Placeholder 3">
            <a:extLst>
              <a:ext uri="{FF2B5EF4-FFF2-40B4-BE49-F238E27FC236}">
                <a16:creationId xmlns:a16="http://schemas.microsoft.com/office/drawing/2014/main" id="{BF030075-CE96-16A9-748C-1011CD317FA5}"/>
              </a:ext>
            </a:extLst>
          </p:cNvPr>
          <p:cNvSpPr>
            <a:spLocks noGrp="1"/>
          </p:cNvSpPr>
          <p:nvPr>
            <p:ph type="body" sz="half" idx="19"/>
          </p:nvPr>
        </p:nvSpPr>
        <p:spPr/>
        <p:txBody>
          <a:bodyPr/>
          <a:lstStyle/>
          <a:p>
            <a:r>
              <a:rPr lang="en-GB" sz="1400"/>
              <a:t>Email spoofing is a technique used in phishing where attackers falsify the sender's address to make it appear as if the email is from a trusted source. This can deceive recipients into believing the email is legitimate and trick them into taking action.</a:t>
            </a:r>
          </a:p>
        </p:txBody>
      </p:sp>
      <p:sp>
        <p:nvSpPr>
          <p:cNvPr id="5" name="Text Placeholder 4">
            <a:extLst>
              <a:ext uri="{FF2B5EF4-FFF2-40B4-BE49-F238E27FC236}">
                <a16:creationId xmlns:a16="http://schemas.microsoft.com/office/drawing/2014/main" id="{FA70382B-894F-189C-0000-FC28FA63E84F}"/>
              </a:ext>
            </a:extLst>
          </p:cNvPr>
          <p:cNvSpPr>
            <a:spLocks noGrp="1"/>
          </p:cNvSpPr>
          <p:nvPr>
            <p:ph type="body" idx="21"/>
          </p:nvPr>
        </p:nvSpPr>
        <p:spPr/>
        <p:txBody>
          <a:bodyPr/>
          <a:lstStyle/>
          <a:p>
            <a:r>
              <a:rPr lang="en-GB"/>
              <a:t>Deceptive URLs</a:t>
            </a:r>
          </a:p>
        </p:txBody>
      </p:sp>
      <p:sp>
        <p:nvSpPr>
          <p:cNvPr id="6" name="Text Placeholder 5">
            <a:extLst>
              <a:ext uri="{FF2B5EF4-FFF2-40B4-BE49-F238E27FC236}">
                <a16:creationId xmlns:a16="http://schemas.microsoft.com/office/drawing/2014/main" id="{2355B1EF-9D87-8836-DE2D-8D2A8E16CB9A}"/>
              </a:ext>
            </a:extLst>
          </p:cNvPr>
          <p:cNvSpPr>
            <a:spLocks noGrp="1"/>
          </p:cNvSpPr>
          <p:nvPr>
            <p:ph type="body" sz="half" idx="22"/>
          </p:nvPr>
        </p:nvSpPr>
        <p:spPr/>
        <p:txBody>
          <a:bodyPr/>
          <a:lstStyle/>
          <a:p>
            <a:r>
              <a:rPr lang="en-GB" sz="1400"/>
              <a:t>Phishing attacks often use deceptive URLs that resemble legitimate websites. These URLs may redirect users to malicious websites designed to steal sensitive information such as login credentials or financial details.</a:t>
            </a:r>
          </a:p>
        </p:txBody>
      </p:sp>
      <p:sp>
        <p:nvSpPr>
          <p:cNvPr id="7" name="Text Placeholder 6">
            <a:extLst>
              <a:ext uri="{FF2B5EF4-FFF2-40B4-BE49-F238E27FC236}">
                <a16:creationId xmlns:a16="http://schemas.microsoft.com/office/drawing/2014/main" id="{5B6D17B8-9BD9-3843-1D98-0E1594F3C529}"/>
              </a:ext>
            </a:extLst>
          </p:cNvPr>
          <p:cNvSpPr>
            <a:spLocks noGrp="1"/>
          </p:cNvSpPr>
          <p:nvPr>
            <p:ph type="body" idx="24"/>
          </p:nvPr>
        </p:nvSpPr>
        <p:spPr/>
        <p:txBody>
          <a:bodyPr/>
          <a:lstStyle/>
          <a:p>
            <a:r>
              <a:rPr lang="en-GB"/>
              <a:t>Social Engineering Tactics</a:t>
            </a:r>
          </a:p>
        </p:txBody>
      </p:sp>
      <p:sp>
        <p:nvSpPr>
          <p:cNvPr id="8" name="Text Placeholder 7">
            <a:extLst>
              <a:ext uri="{FF2B5EF4-FFF2-40B4-BE49-F238E27FC236}">
                <a16:creationId xmlns:a16="http://schemas.microsoft.com/office/drawing/2014/main" id="{9EBE810C-F8C5-411E-43F7-881273D7876A}"/>
              </a:ext>
            </a:extLst>
          </p:cNvPr>
          <p:cNvSpPr>
            <a:spLocks noGrp="1"/>
          </p:cNvSpPr>
          <p:nvPr>
            <p:ph type="body" sz="half" idx="25"/>
          </p:nvPr>
        </p:nvSpPr>
        <p:spPr/>
        <p:txBody>
          <a:bodyPr/>
          <a:lstStyle/>
          <a:p>
            <a:r>
              <a:rPr lang="en-GB" sz="1400"/>
              <a:t>Social engineering tactics manipulate human behavior to trick individuals into divulging confidential information. Attackers exploit factors like trust, urgency, and curiosity to deceive users into compromising security.</a:t>
            </a:r>
          </a:p>
        </p:txBody>
      </p:sp>
      <p:pic>
        <p:nvPicPr>
          <p:cNvPr id="10" name="Picture Placeholder 9">
            <a:extLst>
              <a:ext uri="{FF2B5EF4-FFF2-40B4-BE49-F238E27FC236}">
                <a16:creationId xmlns:a16="http://schemas.microsoft.com/office/drawing/2014/main" id="{3B335B08-6ED6-B5AB-8E6B-CB6B7D8FB40D}"/>
              </a:ext>
            </a:extLst>
          </p:cNvPr>
          <p:cNvPicPr>
            <a:picLocks noGrp="1" noChangeAspect="1"/>
          </p:cNvPicPr>
          <p:nvPr>
            <p:ph type="pic" sz="quarter" idx="26"/>
          </p:nvPr>
        </p:nvPicPr>
        <p:blipFill>
          <a:blip r:embed="rId2"/>
          <a:srcRect l="3941" r="3941"/>
          <a:stretch>
            <a:fillRect/>
          </a:stretch>
        </p:blipFill>
        <p:spPr/>
      </p:pic>
    </p:spTree>
    <p:extLst>
      <p:ext uri="{BB962C8B-B14F-4D97-AF65-F5344CB8AC3E}">
        <p14:creationId xmlns:p14="http://schemas.microsoft.com/office/powerpoint/2010/main" val="111245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322B-D658-B959-D6CF-3C0D1FE96392}"/>
              </a:ext>
            </a:extLst>
          </p:cNvPr>
          <p:cNvSpPr>
            <a:spLocks noGrp="1"/>
          </p:cNvSpPr>
          <p:nvPr>
            <p:ph type="title"/>
          </p:nvPr>
        </p:nvSpPr>
        <p:spPr/>
        <p:txBody>
          <a:bodyPr/>
          <a:lstStyle/>
          <a:p>
            <a:r>
              <a:rPr lang="en-GB"/>
              <a:t>Phishing Examples</a:t>
            </a:r>
          </a:p>
        </p:txBody>
      </p:sp>
      <p:sp>
        <p:nvSpPr>
          <p:cNvPr id="3" name="Text Placeholder 2">
            <a:extLst>
              <a:ext uri="{FF2B5EF4-FFF2-40B4-BE49-F238E27FC236}">
                <a16:creationId xmlns:a16="http://schemas.microsoft.com/office/drawing/2014/main" id="{FEFDBA8F-9D47-64DA-CC48-0BFC19989546}"/>
              </a:ext>
            </a:extLst>
          </p:cNvPr>
          <p:cNvSpPr>
            <a:spLocks noGrp="1"/>
          </p:cNvSpPr>
          <p:nvPr>
            <p:ph type="body" sz="quarter" idx="13"/>
          </p:nvPr>
        </p:nvSpPr>
        <p:spPr>
          <a:xfrm>
            <a:off x="309716" y="1743762"/>
            <a:ext cx="5029201" cy="520580"/>
          </a:xfrm>
        </p:spPr>
        <p:txBody>
          <a:bodyPr/>
          <a:lstStyle/>
          <a:p>
            <a:r>
              <a:rPr lang="en-GB" dirty="0"/>
              <a:t>Real-Life Phishing Scenarios</a:t>
            </a:r>
          </a:p>
        </p:txBody>
      </p:sp>
      <p:sp>
        <p:nvSpPr>
          <p:cNvPr id="4" name="Text Placeholder 3">
            <a:extLst>
              <a:ext uri="{FF2B5EF4-FFF2-40B4-BE49-F238E27FC236}">
                <a16:creationId xmlns:a16="http://schemas.microsoft.com/office/drawing/2014/main" id="{ADB80EF8-5940-692A-242C-9824A1D26408}"/>
              </a:ext>
            </a:extLst>
          </p:cNvPr>
          <p:cNvSpPr>
            <a:spLocks noGrp="1"/>
          </p:cNvSpPr>
          <p:nvPr>
            <p:ph type="body" sz="quarter" idx="16"/>
          </p:nvPr>
        </p:nvSpPr>
        <p:spPr>
          <a:xfrm>
            <a:off x="309716" y="2824316"/>
            <a:ext cx="8608142" cy="3749522"/>
          </a:xfrm>
        </p:spPr>
        <p:txBody>
          <a:bodyPr/>
          <a:lstStyle/>
          <a:p>
            <a:pPr algn="l"/>
            <a:r>
              <a:rPr lang="en-GB" sz="2000" b="0" i="0" dirty="0">
                <a:solidFill>
                  <a:srgbClr val="333333"/>
                </a:solidFill>
                <a:effectLst/>
                <a:latin typeface="DIN"/>
              </a:rPr>
              <a:t>FACC, an Austrian manufacturer of aerospace parts, also lost a significant amount of money to a BEC scam. In 2016, the organization announced the attack and revealed that a phisher posing as the company’s CEO instructed an employee in the accounting department </a:t>
            </a:r>
            <a:r>
              <a:rPr lang="en-GB" sz="2000" b="0" i="0" u="none" strike="noStrike" dirty="0">
                <a:solidFill>
                  <a:srgbClr val="E40C5B"/>
                </a:solidFill>
                <a:effectLst/>
                <a:latin typeface="DIN"/>
                <a:hlinkClick r:id="rId2"/>
              </a:rPr>
              <a:t>to send $61 million to an attacker-controlled bank account</a:t>
            </a:r>
            <a:r>
              <a:rPr lang="en-GB" sz="2000" b="0" i="0" dirty="0">
                <a:solidFill>
                  <a:srgbClr val="333333"/>
                </a:solidFill>
                <a:effectLst/>
                <a:latin typeface="DIN"/>
              </a:rPr>
              <a:t>.</a:t>
            </a:r>
          </a:p>
          <a:p>
            <a:pPr algn="l"/>
            <a:r>
              <a:rPr lang="en-GB" sz="2000" b="0" i="0" dirty="0">
                <a:solidFill>
                  <a:srgbClr val="333333"/>
                </a:solidFill>
                <a:effectLst/>
                <a:latin typeface="DIN"/>
              </a:rPr>
              <a:t> </a:t>
            </a:r>
          </a:p>
          <a:p>
            <a:pPr algn="l"/>
            <a:r>
              <a:rPr lang="en-GB" sz="2000" b="0" i="0" dirty="0">
                <a:solidFill>
                  <a:srgbClr val="333333"/>
                </a:solidFill>
                <a:effectLst/>
                <a:latin typeface="DIN"/>
              </a:rPr>
              <a:t>This case was unusual in that the organization chose to fire and take legal action against its CEO and CFO. The company sought $11 million in damages from the two executives due to their failure to properly implement security controls and internal supervision that could have prevented the attack. This lawsuit demonstrated the personal risk to organization’s executives of not performing “due diligence” with regard to </a:t>
            </a:r>
            <a:r>
              <a:rPr lang="en-GB" sz="2000" b="0" i="0" u="none" strike="noStrike" dirty="0">
                <a:solidFill>
                  <a:srgbClr val="E40C5B"/>
                </a:solidFill>
                <a:effectLst/>
                <a:latin typeface="DIN"/>
                <a:hlinkClick r:id="rId3"/>
              </a:rPr>
              <a:t>cybersecurity</a:t>
            </a:r>
            <a:r>
              <a:rPr lang="en-GB" sz="2000" b="0" i="0" dirty="0">
                <a:solidFill>
                  <a:srgbClr val="333333"/>
                </a:solidFill>
                <a:effectLst/>
                <a:latin typeface="DIN"/>
              </a:rPr>
              <a:t>.</a:t>
            </a:r>
          </a:p>
          <a:p>
            <a:endParaRPr lang="en-GB" sz="2000" dirty="0"/>
          </a:p>
        </p:txBody>
      </p:sp>
      <p:pic>
        <p:nvPicPr>
          <p:cNvPr id="7" name="Picture Placeholder 6">
            <a:extLst>
              <a:ext uri="{FF2B5EF4-FFF2-40B4-BE49-F238E27FC236}">
                <a16:creationId xmlns:a16="http://schemas.microsoft.com/office/drawing/2014/main" id="{90F0628A-F8B9-0CF3-CFA3-B10D16C62864}"/>
              </a:ext>
            </a:extLst>
          </p:cNvPr>
          <p:cNvPicPr>
            <a:picLocks noGrp="1" noChangeAspect="1"/>
          </p:cNvPicPr>
          <p:nvPr>
            <p:ph type="pic" sz="quarter" idx="19"/>
          </p:nvPr>
        </p:nvPicPr>
        <p:blipFill>
          <a:blip r:embed="rId4"/>
          <a:srcRect l="28148" r="28148"/>
          <a:stretch>
            <a:fillRect/>
          </a:stretch>
        </p:blipFill>
        <p:spPr>
          <a:xfrm>
            <a:off x="9085006" y="-40214"/>
            <a:ext cx="4495800" cy="6858000"/>
          </a:xfrm>
        </p:spPr>
      </p:pic>
    </p:spTree>
    <p:extLst>
      <p:ext uri="{BB962C8B-B14F-4D97-AF65-F5344CB8AC3E}">
        <p14:creationId xmlns:p14="http://schemas.microsoft.com/office/powerpoint/2010/main" val="212514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8" name="3D Model 17" descr="Octahedron">
                <a:extLst>
                  <a:ext uri="{FF2B5EF4-FFF2-40B4-BE49-F238E27FC236}">
                    <a16:creationId xmlns:a16="http://schemas.microsoft.com/office/drawing/2014/main" id="{061A4171-9250-BB6A-0FC3-E7DAAAF3CD54}"/>
                  </a:ext>
                </a:extLst>
              </p:cNvPr>
              <p:cNvGraphicFramePr/>
              <p:nvPr>
                <p:extLst>
                  <p:ext uri="{D42A27DB-BD31-4B8C-83A1-F6EECF244321}">
                    <p14:modId xmlns:p14="http://schemas.microsoft.com/office/powerpoint/2010/main" val="4215927783"/>
                  </p:ext>
                </p:extLst>
              </p:nvPr>
            </p:nvGraphicFramePr>
            <p:xfrm>
              <a:off x="6124945" y="2928776"/>
              <a:ext cx="3083383" cy="2648676"/>
            </p:xfrm>
            <a:graphic>
              <a:graphicData uri="http://schemas.microsoft.com/office/drawing/2017/model3d">
                <am3d:model3d r:embed="rId2">
                  <am3d:spPr>
                    <a:xfrm>
                      <a:off x="0" y="0"/>
                      <a:ext cx="3083383" cy="2648676"/>
                    </a:xfrm>
                    <a:prstGeom prst="rect">
                      <a:avLst/>
                    </a:prstGeom>
                  </am3d:spPr>
                  <am3d:camera>
                    <am3d:pos x="0" y="0" z="77825157"/>
                    <am3d:up dx="0" dy="36000000" dz="0"/>
                    <am3d:lookAt x="0" y="0" z="0"/>
                    <am3d:perspective fov="2700000"/>
                  </am3d:camera>
                  <am3d:trans>
                    <am3d:meterPerModelUnit n="4049166" d="1000000"/>
                    <am3d:preTrans dx="116092" dy="-15611122" dz="-99720"/>
                    <am3d:scale>
                      <am3d:sx n="1000000" d="1000000"/>
                      <am3d:sy n="1000000" d="1000000"/>
                      <am3d:sz n="1000000" d="1000000"/>
                    </am3d:scale>
                    <am3d:rot/>
                    <am3d:postTrans dx="0" dy="0" dz="0"/>
                  </am3d:trans>
                  <am3d:raster rName="Office3DRenderer" rVer="16.0.8326">
                    <am3d:blip r:embed="rId3"/>
                  </am3d:raster>
                  <am3d:objViewport viewportSz="5273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Octahedron">
                <a:extLst>
                  <a:ext uri="{FF2B5EF4-FFF2-40B4-BE49-F238E27FC236}">
                    <a16:creationId xmlns:a16="http://schemas.microsoft.com/office/drawing/2014/main" id="{061A4171-9250-BB6A-0FC3-E7DAAAF3CD54}"/>
                  </a:ext>
                </a:extLst>
              </p:cNvPr>
              <p:cNvPicPr>
                <a:picLocks noGrp="1" noRot="1" noChangeAspect="1" noMove="1" noResize="1" noEditPoints="1" noAdjustHandles="1" noChangeArrowheads="1" noChangeShapeType="1" noCrop="1"/>
              </p:cNvPicPr>
              <p:nvPr/>
            </p:nvPicPr>
            <p:blipFill>
              <a:blip r:embed="rId3"/>
              <a:stretch>
                <a:fillRect/>
              </a:stretch>
            </p:blipFill>
            <p:spPr>
              <a:xfrm>
                <a:off x="6124945" y="2928776"/>
                <a:ext cx="3083383" cy="2648676"/>
              </a:xfrm>
              <a:prstGeom prst="rect">
                <a:avLst/>
              </a:prstGeom>
            </p:spPr>
          </p:pic>
        </mc:Fallback>
      </mc:AlternateContent>
      <p:sp>
        <p:nvSpPr>
          <p:cNvPr id="2" name="Title 1">
            <a:extLst>
              <a:ext uri="{FF2B5EF4-FFF2-40B4-BE49-F238E27FC236}">
                <a16:creationId xmlns:a16="http://schemas.microsoft.com/office/drawing/2014/main" id="{B080E7E6-9E79-DDBC-A071-06B47202E5F7}"/>
              </a:ext>
            </a:extLst>
          </p:cNvPr>
          <p:cNvSpPr>
            <a:spLocks noGrp="1"/>
          </p:cNvSpPr>
          <p:nvPr>
            <p:ph type="title"/>
          </p:nvPr>
        </p:nvSpPr>
        <p:spPr/>
        <p:txBody>
          <a:bodyPr/>
          <a:lstStyle/>
          <a:p>
            <a:r>
              <a:rPr lang="en-GB"/>
              <a:t>Signs of a Phishing Attempt</a:t>
            </a:r>
          </a:p>
        </p:txBody>
      </p:sp>
      <p:sp>
        <p:nvSpPr>
          <p:cNvPr id="4" name="Text Placeholder 3">
            <a:extLst>
              <a:ext uri="{FF2B5EF4-FFF2-40B4-BE49-F238E27FC236}">
                <a16:creationId xmlns:a16="http://schemas.microsoft.com/office/drawing/2014/main" id="{BE0A6FD7-2711-8A78-0545-5E0AEC86464A}"/>
              </a:ext>
            </a:extLst>
          </p:cNvPr>
          <p:cNvSpPr>
            <a:spLocks noGrp="1"/>
          </p:cNvSpPr>
          <p:nvPr>
            <p:ph type="body" sz="quarter" idx="21"/>
          </p:nvPr>
        </p:nvSpPr>
        <p:spPr>
          <a:xfrm>
            <a:off x="5855110" y="2748239"/>
            <a:ext cx="3819832" cy="516243"/>
          </a:xfrm>
        </p:spPr>
        <p:txBody>
          <a:bodyPr/>
          <a:lstStyle/>
          <a:p>
            <a:r>
              <a:rPr lang="en-GB" sz="2400" dirty="0"/>
              <a:t>Common Phishing Red Flags</a:t>
            </a:r>
          </a:p>
        </p:txBody>
      </p:sp>
      <p:sp>
        <p:nvSpPr>
          <p:cNvPr id="5" name="Text Placeholder 4">
            <a:extLst>
              <a:ext uri="{FF2B5EF4-FFF2-40B4-BE49-F238E27FC236}">
                <a16:creationId xmlns:a16="http://schemas.microsoft.com/office/drawing/2014/main" id="{9DE2168D-33F4-1C35-3E41-13B3B01C63F4}"/>
              </a:ext>
            </a:extLst>
          </p:cNvPr>
          <p:cNvSpPr>
            <a:spLocks noGrp="1"/>
          </p:cNvSpPr>
          <p:nvPr>
            <p:ph type="body" sz="quarter" idx="17"/>
          </p:nvPr>
        </p:nvSpPr>
        <p:spPr>
          <a:xfrm>
            <a:off x="8280717" y="3890460"/>
            <a:ext cx="2917371" cy="2648340"/>
          </a:xfrm>
        </p:spPr>
        <p:txBody>
          <a:bodyPr/>
          <a:lstStyle/>
          <a:p>
            <a:pPr marL="342900" indent="-342900">
              <a:buFont typeface="Arial" panose="020B0604020202020204" pitchFamily="34" charset="0"/>
              <a:buChar char="•"/>
            </a:pPr>
            <a:r>
              <a:rPr lang="en-GB" sz="2000" dirty="0">
                <a:latin typeface="Arial Narrow" panose="020B0606020202030204" pitchFamily="34" charset="0"/>
              </a:rPr>
              <a:t>unfamiliar senders, urgent language, requests for personal information, </a:t>
            </a:r>
          </a:p>
          <a:p>
            <a:pPr marL="342900" indent="-342900">
              <a:buFont typeface="Arial" panose="020B0604020202020204" pitchFamily="34" charset="0"/>
              <a:buChar char="•"/>
            </a:pPr>
            <a:r>
              <a:rPr lang="en-GB" sz="2000" dirty="0">
                <a:latin typeface="Arial Narrow" panose="020B0606020202030204" pitchFamily="34" charset="0"/>
              </a:rPr>
              <a:t>Grammatical error in the domain name , suspicious link </a:t>
            </a:r>
          </a:p>
        </p:txBody>
      </p:sp>
      <p:sp>
        <p:nvSpPr>
          <p:cNvPr id="6" name="Text Placeholder 5">
            <a:extLst>
              <a:ext uri="{FF2B5EF4-FFF2-40B4-BE49-F238E27FC236}">
                <a16:creationId xmlns:a16="http://schemas.microsoft.com/office/drawing/2014/main" id="{18A55CC7-5A08-10BB-7EA3-08E4346F4A2E}"/>
              </a:ext>
            </a:extLst>
          </p:cNvPr>
          <p:cNvSpPr>
            <a:spLocks noGrp="1"/>
          </p:cNvSpPr>
          <p:nvPr>
            <p:ph type="body" sz="quarter" idx="18"/>
          </p:nvPr>
        </p:nvSpPr>
        <p:spPr/>
        <p:txBody>
          <a:bodyPr/>
          <a:lstStyle/>
          <a:p>
            <a:pPr marL="342900" indent="-342900">
              <a:buFont typeface="Arial" panose="020B0604020202020204" pitchFamily="34" charset="0"/>
              <a:buChar char="•"/>
            </a:pPr>
            <a:r>
              <a:rPr lang="en-GB" sz="2000" dirty="0">
                <a:latin typeface="Arial Narrow" panose="020B0606020202030204" pitchFamily="34" charset="0"/>
              </a:rPr>
              <a:t>Be cautious with attachments from unknown or unverified sources.</a:t>
            </a:r>
          </a:p>
          <a:p>
            <a:pPr marL="342900" indent="-342900">
              <a:buFont typeface="Arial" panose="020B0604020202020204" pitchFamily="34" charset="0"/>
              <a:buChar char="•"/>
            </a:pPr>
            <a:r>
              <a:rPr lang="en-GB" sz="2000" dirty="0">
                <a:latin typeface="Arial Narrow" panose="020B0606020202030204" pitchFamily="34" charset="0"/>
              </a:rPr>
              <a:t>Generic Greetings: Phishing emails often use generic greetings like "Dear Customer“ instead of your name</a:t>
            </a:r>
          </a:p>
        </p:txBody>
      </p:sp>
      <p:sp>
        <p:nvSpPr>
          <p:cNvPr id="7" name="Text Placeholder 6">
            <a:extLst>
              <a:ext uri="{FF2B5EF4-FFF2-40B4-BE49-F238E27FC236}">
                <a16:creationId xmlns:a16="http://schemas.microsoft.com/office/drawing/2014/main" id="{E94DB35B-7F13-0AA2-FDB0-36D20E825B81}"/>
              </a:ext>
            </a:extLst>
          </p:cNvPr>
          <p:cNvSpPr>
            <a:spLocks noGrp="1"/>
          </p:cNvSpPr>
          <p:nvPr>
            <p:ph type="body" sz="quarter" idx="20"/>
          </p:nvPr>
        </p:nvSpPr>
        <p:spPr/>
        <p:txBody>
          <a:bodyPr/>
          <a:lstStyle/>
          <a:p>
            <a:r>
              <a:rPr lang="en-GB"/>
              <a:t>Photos provided by Unsplash</a:t>
            </a:r>
          </a:p>
        </p:txBody>
      </p:sp>
      <p:pic>
        <p:nvPicPr>
          <p:cNvPr id="11" name="Picture 10">
            <a:extLst>
              <a:ext uri="{FF2B5EF4-FFF2-40B4-BE49-F238E27FC236}">
                <a16:creationId xmlns:a16="http://schemas.microsoft.com/office/drawing/2014/main" id="{23F33B7B-CF1B-1DE3-6A44-BE22D9A4449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 y="0"/>
            <a:ext cx="4288971" cy="6858000"/>
          </a:xfrm>
          <a:prstGeom prst="rect">
            <a:avLst/>
          </a:prstGeom>
        </p:spPr>
      </p:pic>
      <p:pic>
        <p:nvPicPr>
          <p:cNvPr id="16" name="Picture 15">
            <a:extLst>
              <a:ext uri="{FF2B5EF4-FFF2-40B4-BE49-F238E27FC236}">
                <a16:creationId xmlns:a16="http://schemas.microsoft.com/office/drawing/2014/main" id="{08A4A42C-E000-A025-63A7-DA8834C65B5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291060" y="2533390"/>
            <a:ext cx="536832" cy="696054"/>
          </a:xfrm>
          <a:prstGeom prst="rect">
            <a:avLst/>
          </a:prstGeom>
        </p:spPr>
      </p:pic>
      <mc:AlternateContent xmlns:mc="http://schemas.openxmlformats.org/markup-compatibility/2006">
        <mc:Choice xmlns:am3d="http://schemas.microsoft.com/office/drawing/2017/model3d" Requires="am3d">
          <p:graphicFrame>
            <p:nvGraphicFramePr>
              <p:cNvPr id="17" name="3D Model 16" descr="Cpu">
                <a:extLst>
                  <a:ext uri="{FF2B5EF4-FFF2-40B4-BE49-F238E27FC236}">
                    <a16:creationId xmlns:a16="http://schemas.microsoft.com/office/drawing/2014/main" id="{B36887A8-34F8-8ED6-F58A-79F6E3487C39}"/>
                  </a:ext>
                </a:extLst>
              </p:cNvPr>
              <p:cNvGraphicFramePr>
                <a:graphicFrameLocks noChangeAspect="1"/>
              </p:cNvGraphicFramePr>
              <p:nvPr>
                <p:extLst>
                  <p:ext uri="{D42A27DB-BD31-4B8C-83A1-F6EECF244321}">
                    <p14:modId xmlns:p14="http://schemas.microsoft.com/office/powerpoint/2010/main" val="2603936864"/>
                  </p:ext>
                </p:extLst>
              </p:nvPr>
            </p:nvGraphicFramePr>
            <p:xfrm>
              <a:off x="10691016" y="385567"/>
              <a:ext cx="1325563" cy="1325564"/>
            </p:xfrm>
            <a:graphic>
              <a:graphicData uri="http://schemas.microsoft.com/office/drawing/2017/model3d">
                <am3d:model3d r:embed="rId8">
                  <am3d:spPr>
                    <a:xfrm>
                      <a:off x="0" y="0"/>
                      <a:ext cx="1325563" cy="1325564"/>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400001"/>
                    <am3d:postTrans dx="0" dy="0" dz="0"/>
                  </am3d:trans>
                  <am3d:raster rName="Office3DRenderer" rVer="16.0.8326">
                    <am3d:blip r:embed="rId9"/>
                  </am3d:raster>
                  <am3d:objViewport viewportSz="2012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Cpu">
                <a:extLst>
                  <a:ext uri="{FF2B5EF4-FFF2-40B4-BE49-F238E27FC236}">
                    <a16:creationId xmlns:a16="http://schemas.microsoft.com/office/drawing/2014/main" id="{B36887A8-34F8-8ED6-F58A-79F6E3487C39}"/>
                  </a:ext>
                </a:extLst>
              </p:cNvPr>
              <p:cNvPicPr>
                <a:picLocks noGrp="1" noRot="1" noChangeAspect="1" noMove="1" noResize="1" noEditPoints="1" noAdjustHandles="1" noChangeArrowheads="1" noChangeShapeType="1" noCrop="1"/>
              </p:cNvPicPr>
              <p:nvPr/>
            </p:nvPicPr>
            <p:blipFill>
              <a:blip r:embed="rId9"/>
              <a:stretch>
                <a:fillRect/>
              </a:stretch>
            </p:blipFill>
            <p:spPr>
              <a:xfrm>
                <a:off x="10691016" y="385567"/>
                <a:ext cx="1325563" cy="1325564"/>
              </a:xfrm>
              <a:prstGeom prst="rect">
                <a:avLst/>
              </a:prstGeom>
            </p:spPr>
          </p:pic>
        </mc:Fallback>
      </mc:AlternateContent>
    </p:spTree>
    <p:extLst>
      <p:ext uri="{BB962C8B-B14F-4D97-AF65-F5344CB8AC3E}">
        <p14:creationId xmlns:p14="http://schemas.microsoft.com/office/powerpoint/2010/main" val="273939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900703-62B1-7114-B841-EA18EACAB99A}"/>
              </a:ext>
            </a:extLst>
          </p:cNvPr>
          <p:cNvPicPr>
            <a:picLocks noChangeAspect="1"/>
          </p:cNvPicPr>
          <p:nvPr/>
        </p:nvPicPr>
        <p:blipFill>
          <a:blip r:embed="rId3"/>
          <a:stretch>
            <a:fillRect/>
          </a:stretch>
        </p:blipFill>
        <p:spPr>
          <a:xfrm>
            <a:off x="491226" y="-135598"/>
            <a:ext cx="10786374" cy="6993598"/>
          </a:xfrm>
          <a:prstGeom prst="rect">
            <a:avLst/>
          </a:prstGeom>
        </p:spPr>
      </p:pic>
      <p:graphicFrame>
        <p:nvGraphicFramePr>
          <p:cNvPr id="2" name="Table 0"/>
          <p:cNvGraphicFramePr>
            <a:graphicFrameLocks noGrp="1"/>
          </p:cNvGraphicFramePr>
          <p:nvPr>
            <p:extLst>
              <p:ext uri="{D42A27DB-BD31-4B8C-83A1-F6EECF244321}">
                <p14:modId xmlns:p14="http://schemas.microsoft.com/office/powerpoint/2010/main" val="3422415770"/>
              </p:ext>
            </p:extLst>
          </p:nvPr>
        </p:nvGraphicFramePr>
        <p:xfrm>
          <a:off x="853440" y="2438400"/>
          <a:ext cx="10363200" cy="2821465"/>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24256">
                <a:tc>
                  <a:txBody>
                    <a:bodyPr/>
                    <a:lstStyle/>
                    <a:p>
                      <a:pPr marL="0" indent="0">
                        <a:buNone/>
                      </a:pPr>
                      <a:r>
                        <a:rPr lang="en-US" sz="1400" dirty="0">
                          <a:solidFill>
                            <a:schemeClr val="bg1"/>
                          </a:solidFill>
                          <a:latin typeface="Poppins SemiBold" pitchFamily="34" charset="0"/>
                          <a:ea typeface="Poppins SemiBold" pitchFamily="34" charset="-122"/>
                          <a:cs typeface="Poppins SemiBold" pitchFamily="34" charset="-120"/>
                        </a:rPr>
                        <a:t>Tip</a:t>
                      </a:r>
                      <a:endParaRPr lang="en-US" sz="1400" dirty="0">
                        <a:solidFill>
                          <a:schemeClr val="bg1"/>
                        </a:solidFill>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indent="0">
                        <a:buNone/>
                      </a:pPr>
                      <a:r>
                        <a:rPr lang="en-US" sz="1400" dirty="0">
                          <a:solidFill>
                            <a:schemeClr val="bg1"/>
                          </a:solidFill>
                          <a:latin typeface="Poppins SemiBold" pitchFamily="34" charset="0"/>
                          <a:ea typeface="Poppins SemiBold" pitchFamily="34" charset="-122"/>
                          <a:cs typeface="Poppins SemiBold" pitchFamily="34" charset="-120"/>
                        </a:rPr>
                        <a:t>Description</a:t>
                      </a:r>
                      <a:endParaRPr lang="en-US" sz="1400" dirty="0">
                        <a:solidFill>
                          <a:schemeClr val="bg1"/>
                        </a:solidFill>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0"/>
                  </a:ext>
                </a:extLst>
              </a:tr>
              <a:tr h="724441">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Use Multi-Factor Authentication</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Add an extra layer of security by requiring a second form of verification, such as a code sent to your phone.</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Keep Software Updated</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Regularly update software to patch vulnerabilities that cybercriminals exploit for phishing attacks.</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Employee Training</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indent="0">
                        <a:buNone/>
                      </a:pPr>
                      <a:r>
                        <a:rPr lang="en-US" sz="1200" dirty="0">
                          <a:solidFill>
                            <a:schemeClr val="tx1"/>
                          </a:solidFill>
                          <a:highlight>
                            <a:srgbClr val="FFFF00"/>
                          </a:highlight>
                          <a:latin typeface="Poppins" pitchFamily="34" charset="0"/>
                          <a:ea typeface="Poppins" pitchFamily="34" charset="-122"/>
                          <a:cs typeface="Poppins" pitchFamily="34" charset="-120"/>
                        </a:rPr>
                        <a:t>Educate staff on phishing awareness, how to spot suspicious emails, and the importance of data protection.</a:t>
                      </a:r>
                      <a:endParaRPr lang="en-US" sz="1200" dirty="0">
                        <a:solidFill>
                          <a:schemeClr val="tx1"/>
                        </a:solidFill>
                        <a:highlight>
                          <a:srgbClr val="FFFF0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000000"/>
                          </a:solidFill>
                          <a:highlight>
                            <a:srgbClr val="C0C0C0"/>
                          </a:highlight>
                          <a:latin typeface="Poppins" pitchFamily="34" charset="0"/>
                          <a:ea typeface="Poppins" pitchFamily="34" charset="-122"/>
                          <a:cs typeface="Poppins" pitchFamily="34" charset="-120"/>
                        </a:rPr>
                        <a:t>Monitor Account Activity</a:t>
                      </a:r>
                      <a:endParaRPr lang="en-US" sz="1200" dirty="0">
                        <a:highlight>
                          <a:srgbClr val="C0C0C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indent="0">
                        <a:buNone/>
                      </a:pPr>
                      <a:r>
                        <a:rPr lang="en-US" sz="1200" dirty="0">
                          <a:solidFill>
                            <a:srgbClr val="000000"/>
                          </a:solidFill>
                          <a:highlight>
                            <a:srgbClr val="808080"/>
                          </a:highlight>
                          <a:latin typeface="Poppins" pitchFamily="34" charset="0"/>
                          <a:ea typeface="Poppins" pitchFamily="34" charset="-122"/>
                          <a:cs typeface="Poppins" pitchFamily="34" charset="-120"/>
                        </a:rPr>
                        <a:t>Regularly review account activity for unusual behavior or unauthorized access attempts.</a:t>
                      </a:r>
                      <a:endParaRPr lang="en-US" sz="1200" dirty="0">
                        <a:highlight>
                          <a:srgbClr val="808080"/>
                        </a:highlight>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ext 0"/>
          <p:cNvSpPr/>
          <p:nvPr/>
        </p:nvSpPr>
        <p:spPr>
          <a:xfrm>
            <a:off x="914400" y="723900"/>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800" dirty="0">
                <a:latin typeface="Poppins"/>
                <a:cs typeface="Poppins"/>
              </a:rPr>
              <a:t>Protecting Against Phishing</a:t>
            </a:r>
          </a:p>
        </p:txBody>
      </p:sp>
      <p:sp>
        <p:nvSpPr>
          <p:cNvPr id="4" name="Shape 1"/>
          <p:cNvSpPr/>
          <p:nvPr/>
        </p:nvSpPr>
        <p:spPr>
          <a:xfrm>
            <a:off x="1219200" y="1219200"/>
            <a:ext cx="1219200" cy="1219200"/>
          </a:xfrm>
          <a:prstGeom prst="line">
            <a:avLst/>
          </a:prstGeom>
          <a:no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34FD863-F315-4273-BC5F-AEA2A2ACE2CA}"/>
              </a:ext>
            </a:extLst>
          </p:cNvPr>
          <p:cNvPicPr>
            <a:picLocks noChangeAspect="1"/>
          </p:cNvPicPr>
          <p:nvPr/>
        </p:nvPicPr>
        <p:blipFill>
          <a:blip r:embed="rId3"/>
          <a:stretch>
            <a:fillRect/>
          </a:stretch>
        </p:blipFill>
        <p:spPr>
          <a:xfrm>
            <a:off x="-6350" y="0"/>
            <a:ext cx="12191999" cy="6858000"/>
          </a:xfrm>
          <a:prstGeom prst="rect">
            <a:avLst/>
          </a:prstGeom>
        </p:spPr>
      </p:pic>
      <p:graphicFrame>
        <p:nvGraphicFramePr>
          <p:cNvPr id="2" name="Chart 0"/>
          <p:cNvGraphicFramePr/>
          <p:nvPr>
            <p:extLst>
              <p:ext uri="{D42A27DB-BD31-4B8C-83A1-F6EECF244321}">
                <p14:modId xmlns:p14="http://schemas.microsoft.com/office/powerpoint/2010/main" val="1494285123"/>
              </p:ext>
            </p:extLst>
          </p:nvPr>
        </p:nvGraphicFramePr>
        <p:xfrm>
          <a:off x="15240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1"/>
          <p:cNvGraphicFramePr/>
          <p:nvPr>
            <p:extLst>
              <p:ext uri="{D42A27DB-BD31-4B8C-83A1-F6EECF244321}">
                <p14:modId xmlns:p14="http://schemas.microsoft.com/office/powerpoint/2010/main" val="3818032762"/>
              </p:ext>
            </p:extLst>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2"/>
          <p:cNvGraphicFramePr/>
          <p:nvPr>
            <p:extLst>
              <p:ext uri="{D42A27DB-BD31-4B8C-83A1-F6EECF244321}">
                <p14:modId xmlns:p14="http://schemas.microsoft.com/office/powerpoint/2010/main" val="111767239"/>
              </p:ext>
            </p:extLst>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E3A96945-BCC1-4722-9E7C-1ACD7853CE9F}"/>
              </a:ext>
            </a:extLst>
          </p:cNvPr>
          <p:cNvSpPr txBox="1"/>
          <p:nvPr/>
        </p:nvSpPr>
        <p:spPr>
          <a:xfrm>
            <a:off x="914400" y="723900"/>
            <a:ext cx="10439400" cy="1320800"/>
          </a:xfrm>
          <a:prstGeom prst="rect">
            <a:avLst/>
          </a:prstGeom>
          <a:noFill/>
        </p:spPr>
        <p:txBody>
          <a:bodyPr vertOverflow="overflow" vert="horz" wrap="square" rtlCol="0" anchor="t" anchorCtr="0">
            <a:spAutoFit/>
          </a:bodyPr>
          <a:lstStyle/>
          <a:p>
            <a:r>
              <a:rPr lang="en-GB" sz="4800">
                <a:latin typeface="Poppins"/>
                <a:cs typeface="Poppins"/>
              </a:rPr>
              <a:t>Impact of Phishing</a:t>
            </a:r>
          </a:p>
        </p:txBody>
      </p:sp>
      <p:sp>
        <p:nvSpPr>
          <p:cNvPr id="6" name="TextBox 5">
            <a:extLst>
              <a:ext uri="{FF2B5EF4-FFF2-40B4-BE49-F238E27FC236}">
                <a16:creationId xmlns:a16="http://schemas.microsoft.com/office/drawing/2014/main" id="{C6C664EB-F815-44F5-9338-E0B0EC626CBD}"/>
              </a:ext>
            </a:extLst>
          </p:cNvPr>
          <p:cNvSpPr txBox="1"/>
          <p:nvPr/>
        </p:nvSpPr>
        <p:spPr>
          <a:xfrm>
            <a:off x="1968500" y="2603500"/>
            <a:ext cx="914400" cy="457200"/>
          </a:xfrm>
          <a:prstGeom prst="rect">
            <a:avLst/>
          </a:prstGeom>
          <a:noFill/>
        </p:spPr>
        <p:txBody>
          <a:bodyPr vertOverflow="overflow" vert="horz" wrap="square" rtlCol="0" anchor="ctr" anchorCtr="1">
            <a:spAutoFit/>
          </a:bodyPr>
          <a:lstStyle/>
          <a:p>
            <a:pPr algn="ctr"/>
            <a:r>
              <a:rPr lang="en-GB" sz="2400">
                <a:latin typeface="Poppins"/>
                <a:cs typeface="Poppins"/>
              </a:rPr>
              <a:t>40%</a:t>
            </a:r>
          </a:p>
        </p:txBody>
      </p:sp>
      <p:sp>
        <p:nvSpPr>
          <p:cNvPr id="7" name="TextBox 6">
            <a:extLst>
              <a:ext uri="{FF2B5EF4-FFF2-40B4-BE49-F238E27FC236}">
                <a16:creationId xmlns:a16="http://schemas.microsoft.com/office/drawing/2014/main" id="{7D6D6D46-B73F-47B6-AD21-2F72A3BEDC74}"/>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GB" sz="2400">
                <a:latin typeface="Poppins"/>
                <a:cs typeface="Poppins"/>
              </a:rPr>
              <a:t>30%</a:t>
            </a:r>
          </a:p>
        </p:txBody>
      </p:sp>
      <p:sp>
        <p:nvSpPr>
          <p:cNvPr id="8" name="TextBox 7">
            <a:extLst>
              <a:ext uri="{FF2B5EF4-FFF2-40B4-BE49-F238E27FC236}">
                <a16:creationId xmlns:a16="http://schemas.microsoft.com/office/drawing/2014/main" id="{FFF61FB0-14FE-46B6-8A86-C6394EC96CD6}"/>
              </a:ext>
            </a:extLst>
          </p:cNvPr>
          <p:cNvSpPr txBox="1"/>
          <p:nvPr/>
        </p:nvSpPr>
        <p:spPr>
          <a:xfrm>
            <a:off x="9271000" y="2603500"/>
            <a:ext cx="914400" cy="457200"/>
          </a:xfrm>
          <a:prstGeom prst="rect">
            <a:avLst/>
          </a:prstGeom>
          <a:noFill/>
        </p:spPr>
        <p:txBody>
          <a:bodyPr vertOverflow="overflow" vert="horz" wrap="square" rtlCol="0" anchor="ctr" anchorCtr="1">
            <a:spAutoFit/>
          </a:bodyPr>
          <a:lstStyle/>
          <a:p>
            <a:pPr algn="ctr"/>
            <a:r>
              <a:rPr lang="en-GB" sz="2400" dirty="0">
                <a:highlight>
                  <a:srgbClr val="C0C0C0"/>
                </a:highlight>
                <a:latin typeface="Poppins"/>
                <a:cs typeface="Poppins"/>
              </a:rPr>
              <a:t>20%</a:t>
            </a:r>
          </a:p>
        </p:txBody>
      </p:sp>
      <p:sp>
        <p:nvSpPr>
          <p:cNvPr id="9" name="TextBox 8">
            <a:extLst>
              <a:ext uri="{FF2B5EF4-FFF2-40B4-BE49-F238E27FC236}">
                <a16:creationId xmlns:a16="http://schemas.microsoft.com/office/drawing/2014/main" id="{D9D3B7AC-3F3C-4101-A098-CF83EDD423C0}"/>
              </a:ext>
            </a:extLst>
          </p:cNvPr>
          <p:cNvSpPr txBox="1"/>
          <p:nvPr/>
        </p:nvSpPr>
        <p:spPr>
          <a:xfrm>
            <a:off x="914400" y="3810000"/>
            <a:ext cx="3060700" cy="736600"/>
          </a:xfrm>
          <a:prstGeom prst="rect">
            <a:avLst/>
          </a:prstGeom>
          <a:noFill/>
        </p:spPr>
        <p:txBody>
          <a:bodyPr vertOverflow="overflow" vert="horz" wrap="square" rtlCol="0" anchor="b" anchorCtr="1">
            <a:spAutoFit/>
          </a:bodyPr>
          <a:lstStyle/>
          <a:p>
            <a:pPr algn="ctr"/>
            <a:r>
              <a:rPr lang="en-GB" sz="2200" b="1"/>
              <a:t>Financial Loss</a:t>
            </a:r>
          </a:p>
        </p:txBody>
      </p:sp>
      <p:sp>
        <p:nvSpPr>
          <p:cNvPr id="10" name="TextBox 9">
            <a:extLst>
              <a:ext uri="{FF2B5EF4-FFF2-40B4-BE49-F238E27FC236}">
                <a16:creationId xmlns:a16="http://schemas.microsoft.com/office/drawing/2014/main" id="{D8037F62-AD50-4252-98D7-616B03A6DD50}"/>
              </a:ext>
            </a:extLst>
          </p:cNvPr>
          <p:cNvSpPr txBox="1"/>
          <p:nvPr/>
        </p:nvSpPr>
        <p:spPr>
          <a:xfrm>
            <a:off x="746125" y="5499100"/>
            <a:ext cx="3060700" cy="1077218"/>
          </a:xfrm>
          <a:prstGeom prst="rect">
            <a:avLst/>
          </a:prstGeom>
          <a:noFill/>
        </p:spPr>
        <p:txBody>
          <a:bodyPr vertOverflow="overflow" vert="horz" wrap="square" rtlCol="0" anchor="t">
            <a:spAutoFit/>
          </a:bodyPr>
          <a:lstStyle/>
          <a:p>
            <a:pPr algn="ctr"/>
            <a:r>
              <a:rPr lang="en-GB" sz="1600" b="1" dirty="0">
                <a:latin typeface="Calibri"/>
                <a:cs typeface="Calibri"/>
              </a:rPr>
              <a:t>Victims of phishing attacks can suffer significant financial losses through unauthorized transactions or identity theft.</a:t>
            </a:r>
          </a:p>
        </p:txBody>
      </p:sp>
      <p:sp>
        <p:nvSpPr>
          <p:cNvPr id="11" name="TextBox 10">
            <a:extLst>
              <a:ext uri="{FF2B5EF4-FFF2-40B4-BE49-F238E27FC236}">
                <a16:creationId xmlns:a16="http://schemas.microsoft.com/office/drawing/2014/main" id="{0E09F5C9-3831-4848-B447-8FBC4846B2F9}"/>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GB" sz="2200" b="1" dirty="0"/>
              <a:t>Data Breach</a:t>
            </a:r>
          </a:p>
        </p:txBody>
      </p:sp>
      <p:sp>
        <p:nvSpPr>
          <p:cNvPr id="12" name="TextBox 11">
            <a:extLst>
              <a:ext uri="{FF2B5EF4-FFF2-40B4-BE49-F238E27FC236}">
                <a16:creationId xmlns:a16="http://schemas.microsoft.com/office/drawing/2014/main" id="{0F67F601-9FC2-454F-BE1C-3A763B7147C3}"/>
              </a:ext>
            </a:extLst>
          </p:cNvPr>
          <p:cNvSpPr txBox="1"/>
          <p:nvPr/>
        </p:nvSpPr>
        <p:spPr>
          <a:xfrm>
            <a:off x="4839672" y="4908345"/>
            <a:ext cx="3060700" cy="1815882"/>
          </a:xfrm>
          <a:prstGeom prst="rect">
            <a:avLst/>
          </a:prstGeom>
          <a:noFill/>
        </p:spPr>
        <p:txBody>
          <a:bodyPr vertOverflow="overflow" vert="horz" wrap="square" rtlCol="0" anchor="t">
            <a:spAutoFit/>
          </a:bodyPr>
          <a:lstStyle/>
          <a:p>
            <a:pPr algn="ctr"/>
            <a:r>
              <a:rPr lang="en-GB" sz="1600" b="1" dirty="0">
                <a:highlight>
                  <a:srgbClr val="C0C0C0"/>
                </a:highlight>
                <a:latin typeface="Bodoni MT Black" panose="02070A03080606020203" pitchFamily="18" charset="0"/>
                <a:cs typeface="Calibri"/>
              </a:rPr>
              <a:t>Phishing attacks can lead to data breaches, compromising sensitive information, and causing reputational damage to individuals and organizations.</a:t>
            </a:r>
          </a:p>
        </p:txBody>
      </p:sp>
      <p:sp>
        <p:nvSpPr>
          <p:cNvPr id="13" name="TextBox 12">
            <a:extLst>
              <a:ext uri="{FF2B5EF4-FFF2-40B4-BE49-F238E27FC236}">
                <a16:creationId xmlns:a16="http://schemas.microsoft.com/office/drawing/2014/main" id="{3756B134-63D6-4E06-855B-9563F22EB6F4}"/>
              </a:ext>
            </a:extLst>
          </p:cNvPr>
          <p:cNvSpPr txBox="1"/>
          <p:nvPr/>
        </p:nvSpPr>
        <p:spPr>
          <a:xfrm>
            <a:off x="8204200" y="3810000"/>
            <a:ext cx="3060700" cy="736600"/>
          </a:xfrm>
          <a:prstGeom prst="rect">
            <a:avLst/>
          </a:prstGeom>
          <a:noFill/>
          <a:effectLst>
            <a:outerShdw blurRad="50800" dist="38100" dir="2700000" algn="tl" rotWithShape="0">
              <a:schemeClr val="bg1">
                <a:alpha val="40000"/>
              </a:schemeClr>
            </a:outerShdw>
            <a:reflection blurRad="6350" stA="52000" endA="300" endPos="35000" dir="5400000" sy="-100000" algn="bl" rotWithShape="0"/>
          </a:effectLst>
          <a:scene3d>
            <a:camera prst="orthographicFront"/>
            <a:lightRig rig="threePt" dir="t"/>
          </a:scene3d>
          <a:sp3d>
            <a:bevelT w="165100" prst="coolSlant"/>
            <a:bevelB prst="relaxedInset"/>
          </a:sp3d>
        </p:spPr>
        <p:txBody>
          <a:bodyPr vertOverflow="overflow" vert="horz" wrap="square" rtlCol="0" anchor="b" anchorCtr="1">
            <a:spAutoFit/>
          </a:bodyPr>
          <a:lstStyle/>
          <a:p>
            <a:pPr algn="ctr"/>
            <a:r>
              <a:rPr lang="en-GB" sz="2200" b="1" dirty="0"/>
              <a:t>Identity Theft</a:t>
            </a:r>
          </a:p>
        </p:txBody>
      </p:sp>
      <p:sp>
        <p:nvSpPr>
          <p:cNvPr id="14" name="TextBox 13">
            <a:extLst>
              <a:ext uri="{FF2B5EF4-FFF2-40B4-BE49-F238E27FC236}">
                <a16:creationId xmlns:a16="http://schemas.microsoft.com/office/drawing/2014/main" id="{C7D07020-F800-4265-82DD-519FF62C14B3}"/>
              </a:ext>
            </a:extLst>
          </p:cNvPr>
          <p:cNvSpPr txBox="1"/>
          <p:nvPr/>
        </p:nvSpPr>
        <p:spPr>
          <a:xfrm>
            <a:off x="8385175" y="5172449"/>
            <a:ext cx="3060700" cy="1320800"/>
          </a:xfrm>
          <a:prstGeom prst="rect">
            <a:avLst/>
          </a:prstGeom>
          <a:noFill/>
        </p:spPr>
        <p:txBody>
          <a:bodyPr vertOverflow="overflow" vert="horz" wrap="square" rtlCol="0" anchor="t">
            <a:spAutoFit/>
          </a:bodyPr>
          <a:lstStyle/>
          <a:p>
            <a:pPr algn="ctr"/>
            <a:r>
              <a:rPr lang="en-GB" sz="1600" b="1" dirty="0">
                <a:solidFill>
                  <a:srgbClr val="595959"/>
                </a:solidFill>
                <a:highlight>
                  <a:srgbClr val="C0C0C0"/>
                </a:highlight>
                <a:latin typeface="Calibri"/>
                <a:cs typeface="Calibri"/>
              </a:rPr>
              <a:t>Identity theft is a common consequence of phishing attacks, where cybercriminals use stolen information for fraudulent activities</a:t>
            </a:r>
            <a:r>
              <a:rPr lang="en-GB" sz="1600" dirty="0">
                <a:solidFill>
                  <a:srgbClr val="595959"/>
                </a:solidFill>
                <a:highlight>
                  <a:srgbClr val="C0C0C0"/>
                </a:highlight>
                <a:latin typeface="Calibri"/>
                <a:cs typeface="Calibri"/>
              </a:rPr>
              <a:t>.</a:t>
            </a:r>
          </a:p>
        </p:txBody>
      </p:sp>
    </p:spTree>
    <p:extLst>
      <p:ext uri="{BB962C8B-B14F-4D97-AF65-F5344CB8AC3E}">
        <p14:creationId xmlns:p14="http://schemas.microsoft.com/office/powerpoint/2010/main" val="177856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Direct Access Storage 13">
            <a:extLst>
              <a:ext uri="{FF2B5EF4-FFF2-40B4-BE49-F238E27FC236}">
                <a16:creationId xmlns:a16="http://schemas.microsoft.com/office/drawing/2014/main" id="{CFB06089-479E-29E9-D163-209284A37A92}"/>
              </a:ext>
            </a:extLst>
          </p:cNvPr>
          <p:cNvSpPr/>
          <p:nvPr/>
        </p:nvSpPr>
        <p:spPr>
          <a:xfrm>
            <a:off x="10618839" y="796698"/>
            <a:ext cx="958645" cy="840373"/>
          </a:xfrm>
          <a:prstGeom prst="flowChartMagneticDrum">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6594DB6-7B42-DC9F-588C-DCE0CA1363FE}"/>
              </a:ext>
            </a:extLst>
          </p:cNvPr>
          <p:cNvSpPr>
            <a:spLocks noGrp="1"/>
          </p:cNvSpPr>
          <p:nvPr>
            <p:ph type="title"/>
          </p:nvPr>
        </p:nvSpPr>
        <p:spPr/>
        <p:txBody>
          <a:bodyPr/>
          <a:lstStyle/>
          <a:p>
            <a:r>
              <a:rPr lang="en-GB"/>
              <a:t>Phishing Prevention Strategies</a:t>
            </a:r>
          </a:p>
        </p:txBody>
      </p:sp>
      <p:sp>
        <p:nvSpPr>
          <p:cNvPr id="3" name="Text Placeholder 2">
            <a:extLst>
              <a:ext uri="{FF2B5EF4-FFF2-40B4-BE49-F238E27FC236}">
                <a16:creationId xmlns:a16="http://schemas.microsoft.com/office/drawing/2014/main" id="{2FB7EFB0-FA27-3357-3971-BC2CF2692165}"/>
              </a:ext>
            </a:extLst>
          </p:cNvPr>
          <p:cNvSpPr>
            <a:spLocks noGrp="1"/>
          </p:cNvSpPr>
          <p:nvPr>
            <p:ph type="body" sz="quarter" idx="13"/>
          </p:nvPr>
        </p:nvSpPr>
        <p:spPr>
          <a:xfrm>
            <a:off x="1113856" y="2142456"/>
            <a:ext cx="2917371" cy="743178"/>
          </a:xfrm>
        </p:spPr>
        <p:txBody>
          <a:bodyPr/>
          <a:lstStyle/>
          <a:p>
            <a:r>
              <a:rPr lang="en-GB" dirty="0"/>
              <a:t>Email Security Practices</a:t>
            </a:r>
          </a:p>
        </p:txBody>
      </p:sp>
      <p:sp>
        <p:nvSpPr>
          <p:cNvPr id="4" name="Text Placeholder 3">
            <a:extLst>
              <a:ext uri="{FF2B5EF4-FFF2-40B4-BE49-F238E27FC236}">
                <a16:creationId xmlns:a16="http://schemas.microsoft.com/office/drawing/2014/main" id="{4551633F-B72F-35A5-B9CD-5F0067DBEBF0}"/>
              </a:ext>
            </a:extLst>
          </p:cNvPr>
          <p:cNvSpPr>
            <a:spLocks noGrp="1"/>
          </p:cNvSpPr>
          <p:nvPr>
            <p:ph type="body" sz="quarter" idx="14"/>
          </p:nvPr>
        </p:nvSpPr>
        <p:spPr>
          <a:xfrm>
            <a:off x="4549700" y="2012316"/>
            <a:ext cx="2917371" cy="530250"/>
          </a:xfrm>
        </p:spPr>
        <p:txBody>
          <a:bodyPr/>
          <a:lstStyle/>
          <a:p>
            <a:r>
              <a:rPr lang="en-GB" dirty="0"/>
              <a:t>Incident Response Plan</a:t>
            </a:r>
          </a:p>
        </p:txBody>
      </p:sp>
      <p:sp>
        <p:nvSpPr>
          <p:cNvPr id="5" name="Text Placeholder 4">
            <a:extLst>
              <a:ext uri="{FF2B5EF4-FFF2-40B4-BE49-F238E27FC236}">
                <a16:creationId xmlns:a16="http://schemas.microsoft.com/office/drawing/2014/main" id="{3B690F96-44B8-F844-A710-AD970399343B}"/>
              </a:ext>
            </a:extLst>
          </p:cNvPr>
          <p:cNvSpPr>
            <a:spLocks noGrp="1"/>
          </p:cNvSpPr>
          <p:nvPr>
            <p:ph type="body" sz="quarter" idx="16"/>
          </p:nvPr>
        </p:nvSpPr>
        <p:spPr>
          <a:xfrm>
            <a:off x="1108939" y="3007132"/>
            <a:ext cx="2917371" cy="2057400"/>
          </a:xfrm>
        </p:spPr>
        <p:txBody>
          <a:bodyPr/>
          <a:lstStyle/>
          <a:p>
            <a:r>
              <a:rPr lang="en-GB" sz="2000" dirty="0">
                <a:solidFill>
                  <a:schemeClr val="tx1">
                    <a:lumMod val="95000"/>
                    <a:lumOff val="5000"/>
                  </a:schemeClr>
                </a:solidFill>
              </a:rPr>
              <a:t>Implement email security protocols like SPF, DKIM, and DMARC to verify email authenticity and reduce the risk of domain spoofing.</a:t>
            </a:r>
          </a:p>
        </p:txBody>
      </p:sp>
      <p:sp>
        <p:nvSpPr>
          <p:cNvPr id="6" name="Text Placeholder 5">
            <a:extLst>
              <a:ext uri="{FF2B5EF4-FFF2-40B4-BE49-F238E27FC236}">
                <a16:creationId xmlns:a16="http://schemas.microsoft.com/office/drawing/2014/main" id="{D0A26349-B57A-130D-5996-0299B29E52AF}"/>
              </a:ext>
            </a:extLst>
          </p:cNvPr>
          <p:cNvSpPr>
            <a:spLocks noGrp="1"/>
          </p:cNvSpPr>
          <p:nvPr>
            <p:ph type="body" sz="quarter" idx="17"/>
          </p:nvPr>
        </p:nvSpPr>
        <p:spPr>
          <a:xfrm>
            <a:off x="4541274" y="3075648"/>
            <a:ext cx="2917371" cy="2057400"/>
          </a:xfrm>
        </p:spPr>
        <p:txBody>
          <a:bodyPr/>
          <a:lstStyle/>
          <a:p>
            <a:r>
              <a:rPr lang="en-GB" sz="2000" dirty="0">
                <a:solidFill>
                  <a:schemeClr val="tx1">
                    <a:lumMod val="95000"/>
                    <a:lumOff val="5000"/>
                  </a:schemeClr>
                </a:solidFill>
              </a:rPr>
              <a:t>Develop a comprehensive incident response plan to mitigate the impact of a successful phishing attack, including containment, investigation, and recovery procedures.</a:t>
            </a:r>
          </a:p>
        </p:txBody>
      </p:sp>
      <p:sp>
        <p:nvSpPr>
          <p:cNvPr id="8" name="Text Placeholder 7">
            <a:extLst>
              <a:ext uri="{FF2B5EF4-FFF2-40B4-BE49-F238E27FC236}">
                <a16:creationId xmlns:a16="http://schemas.microsoft.com/office/drawing/2014/main" id="{31D68354-5C56-15CA-34E8-E6A788246DB1}"/>
              </a:ext>
            </a:extLst>
          </p:cNvPr>
          <p:cNvSpPr>
            <a:spLocks noGrp="1"/>
          </p:cNvSpPr>
          <p:nvPr>
            <p:ph type="body" sz="quarter" idx="20"/>
          </p:nvPr>
        </p:nvSpPr>
        <p:spPr/>
        <p:txBody>
          <a:bodyPr/>
          <a:lstStyle/>
          <a:p>
            <a:r>
              <a:rPr lang="en-GB"/>
              <a:t>Photos provided by Unsplash</a:t>
            </a:r>
          </a:p>
        </p:txBody>
      </p:sp>
      <p:sp>
        <p:nvSpPr>
          <p:cNvPr id="11" name="TextBox 10">
            <a:extLst>
              <a:ext uri="{FF2B5EF4-FFF2-40B4-BE49-F238E27FC236}">
                <a16:creationId xmlns:a16="http://schemas.microsoft.com/office/drawing/2014/main" id="{8FE5B9DF-5B89-E04C-3537-247F35B4DE63}"/>
              </a:ext>
            </a:extLst>
          </p:cNvPr>
          <p:cNvSpPr txBox="1"/>
          <p:nvPr/>
        </p:nvSpPr>
        <p:spPr>
          <a:xfrm>
            <a:off x="8126361" y="2142456"/>
            <a:ext cx="3613354" cy="400110"/>
          </a:xfrm>
          <a:prstGeom prst="rect">
            <a:avLst/>
          </a:prstGeom>
          <a:noFill/>
        </p:spPr>
        <p:txBody>
          <a:bodyPr wrap="square" rtlCol="0">
            <a:spAutoFit/>
          </a:bodyPr>
          <a:lstStyle/>
          <a:p>
            <a:r>
              <a:rPr lang="en-GB" sz="2000" b="1" dirty="0">
                <a:solidFill>
                  <a:schemeClr val="tx1">
                    <a:lumMod val="75000"/>
                    <a:lumOff val="25000"/>
                  </a:schemeClr>
                </a:solidFill>
              </a:rPr>
              <a:t>User education</a:t>
            </a:r>
          </a:p>
        </p:txBody>
      </p:sp>
      <p:sp>
        <p:nvSpPr>
          <p:cNvPr id="13" name="TextBox 12">
            <a:extLst>
              <a:ext uri="{FF2B5EF4-FFF2-40B4-BE49-F238E27FC236}">
                <a16:creationId xmlns:a16="http://schemas.microsoft.com/office/drawing/2014/main" id="{D1BD3774-7081-AB9F-3B99-33CF6A4A4703}"/>
              </a:ext>
            </a:extLst>
          </p:cNvPr>
          <p:cNvSpPr txBox="1"/>
          <p:nvPr/>
        </p:nvSpPr>
        <p:spPr>
          <a:xfrm>
            <a:off x="8098970" y="2542566"/>
            <a:ext cx="2917371" cy="4401205"/>
          </a:xfrm>
          <a:prstGeom prst="rect">
            <a:avLst/>
          </a:prstGeom>
          <a:noFill/>
        </p:spPr>
        <p:txBody>
          <a:bodyPr wrap="square" rtlCol="0">
            <a:spAutoFit/>
          </a:bodyPr>
          <a:lstStyle/>
          <a:p>
            <a:r>
              <a:rPr lang="en-GB" sz="2000" dirty="0">
                <a:solidFill>
                  <a:schemeClr val="tx1">
                    <a:lumMod val="95000"/>
                    <a:lumOff val="5000"/>
                  </a:schemeClr>
                </a:solidFill>
              </a:rPr>
              <a:t>One way to protect your organisation from phishing is user education. Education should involve all employees. High-level executives are often a target. Teach them how to recognize a phishing email. Simulation exercises are also key for assessing how your employees react to a staged phishing attack.</a:t>
            </a:r>
          </a:p>
        </p:txBody>
      </p:sp>
      <p:sp>
        <p:nvSpPr>
          <p:cNvPr id="15" name="Flowchart: Magnetic Disk 14">
            <a:extLst>
              <a:ext uri="{FF2B5EF4-FFF2-40B4-BE49-F238E27FC236}">
                <a16:creationId xmlns:a16="http://schemas.microsoft.com/office/drawing/2014/main" id="{72AC6BF3-EBA9-CF98-5CB8-9DC0B0BCF136}"/>
              </a:ext>
            </a:extLst>
          </p:cNvPr>
          <p:cNvSpPr/>
          <p:nvPr/>
        </p:nvSpPr>
        <p:spPr>
          <a:xfrm>
            <a:off x="9984658" y="796698"/>
            <a:ext cx="766916" cy="840373"/>
          </a:xfrm>
          <a:prstGeom prst="flowChartMagneticDisk">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Magnetic Disk 15">
            <a:extLst>
              <a:ext uri="{FF2B5EF4-FFF2-40B4-BE49-F238E27FC236}">
                <a16:creationId xmlns:a16="http://schemas.microsoft.com/office/drawing/2014/main" id="{8FC8CCE1-5429-BEBE-444B-F0342B99D085}"/>
              </a:ext>
            </a:extLst>
          </p:cNvPr>
          <p:cNvSpPr/>
          <p:nvPr/>
        </p:nvSpPr>
        <p:spPr>
          <a:xfrm>
            <a:off x="10453442" y="1390431"/>
            <a:ext cx="766916" cy="663677"/>
          </a:xfrm>
          <a:prstGeom prst="flowChartMagneticDisk">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irect Access Storage 17">
            <a:extLst>
              <a:ext uri="{FF2B5EF4-FFF2-40B4-BE49-F238E27FC236}">
                <a16:creationId xmlns:a16="http://schemas.microsoft.com/office/drawing/2014/main" id="{2DF20AC4-2D3B-FCA5-B7E9-EF3A4A68A0F8}"/>
              </a:ext>
            </a:extLst>
          </p:cNvPr>
          <p:cNvSpPr/>
          <p:nvPr/>
        </p:nvSpPr>
        <p:spPr>
          <a:xfrm>
            <a:off x="9660194" y="1302083"/>
            <a:ext cx="958645" cy="663676"/>
          </a:xfrm>
          <a:prstGeom prst="flowChartMagneticDrum">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9458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rra">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BF4BC4-2387-4A1D-9CB3-4E38ADC38A4A}">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140</TotalTime>
  <Words>907</Words>
  <Application>Microsoft Office PowerPoint</Application>
  <PresentationFormat>Widescreen</PresentationFormat>
  <Paragraphs>71</Paragraphs>
  <Slides>10</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CiscoSans</vt:lpstr>
      <vt:lpstr>DIN</vt:lpstr>
      <vt:lpstr>inherit</vt:lpstr>
      <vt:lpstr>Arial</vt:lpstr>
      <vt:lpstr>Arial Narrow</vt:lpstr>
      <vt:lpstr>Blackadder ITC</vt:lpstr>
      <vt:lpstr>Bodoni MT Black</vt:lpstr>
      <vt:lpstr>Calibri</vt:lpstr>
      <vt:lpstr>Calibri Light</vt:lpstr>
      <vt:lpstr>Poppins</vt:lpstr>
      <vt:lpstr>Poppins SemiBold</vt:lpstr>
      <vt:lpstr>Office Theme</vt:lpstr>
      <vt:lpstr>Terra</vt:lpstr>
      <vt:lpstr>Phishing Awareness</vt:lpstr>
      <vt:lpstr>What is Phishing?</vt:lpstr>
      <vt:lpstr>Types of phishing attacks</vt:lpstr>
      <vt:lpstr>Common Phishing Techniques</vt:lpstr>
      <vt:lpstr>Phishing Examples</vt:lpstr>
      <vt:lpstr>Signs of a Phishing Attempt</vt:lpstr>
      <vt:lpstr>PowerPoint Presentation</vt:lpstr>
      <vt:lpstr>PowerPoint Presentation</vt:lpstr>
      <vt:lpstr>Phishing Prevention Strategies</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Delphine Mukundwa</dc:creator>
  <cp:lastModifiedBy>Delphine Mukundwa</cp:lastModifiedBy>
  <cp:revision>2</cp:revision>
  <dcterms:created xsi:type="dcterms:W3CDTF">2024-08-13T05:59:08Z</dcterms:created>
  <dcterms:modified xsi:type="dcterms:W3CDTF">2024-08-13T08:19:28Z</dcterms:modified>
</cp:coreProperties>
</file>